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70" r:id="rId3"/>
    <p:sldId id="278" r:id="rId4"/>
    <p:sldId id="291" r:id="rId5"/>
    <p:sldId id="280" r:id="rId6"/>
    <p:sldId id="282" r:id="rId7"/>
    <p:sldId id="283" r:id="rId8"/>
    <p:sldId id="284" r:id="rId9"/>
    <p:sldId id="286" r:id="rId10"/>
    <p:sldId id="287" r:id="rId11"/>
    <p:sldId id="288" r:id="rId12"/>
    <p:sldId id="289" r:id="rId13"/>
    <p:sldId id="271" r:id="rId14"/>
    <p:sldId id="272" r:id="rId15"/>
    <p:sldId id="290" r:id="rId16"/>
    <p:sldId id="292" r:id="rId17"/>
    <p:sldId id="285" r:id="rId18"/>
    <p:sldId id="269" r:id="rId19"/>
    <p:sldId id="277" r:id="rId2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40605A-5896-DF42-89CF-C6E169E049B0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52D72-A60A-874E-9C51-C78557AD00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180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Rappel du </a:t>
            </a:r>
            <a:r>
              <a:rPr lang="fr-FR" dirty="0" err="1" smtClean="0"/>
              <a:t>slide</a:t>
            </a:r>
            <a:r>
              <a:rPr lang="fr-FR" dirty="0" smtClean="0"/>
              <a:t> figurant dans le cours « banques centrales »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1AFD5-282F-494C-BAB7-1E69363D8AE7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8176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038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586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107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3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57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1166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98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344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3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057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EE983-3A62-E04B-A1B2-0AB008700E21}" type="datetimeFigureOut">
              <a:rPr lang="fr-FR" smtClean="0"/>
              <a:t>14/05/12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036BA-FE58-F240-95BF-4ADA70FDC0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45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495301"/>
            <a:ext cx="7772400" cy="1701799"/>
          </a:xfrm>
        </p:spPr>
        <p:txBody>
          <a:bodyPr>
            <a:normAutofit/>
          </a:bodyPr>
          <a:lstStyle/>
          <a:p>
            <a:r>
              <a:rPr lang="fr-FR" b="1" dirty="0" smtClean="0"/>
              <a:t>La régulation financière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2108200"/>
            <a:ext cx="8407400" cy="4051300"/>
          </a:xfrm>
        </p:spPr>
        <p:txBody>
          <a:bodyPr>
            <a:noAutofit/>
          </a:bodyPr>
          <a:lstStyle/>
          <a:p>
            <a:r>
              <a:rPr lang="fr-FR" sz="2800" i="1" dirty="0" smtClean="0"/>
              <a:t>Jézabel </a:t>
            </a:r>
            <a:r>
              <a:rPr lang="fr-FR" sz="2800" i="1" dirty="0" err="1" smtClean="0"/>
              <a:t>Couppey-Soubeyran</a:t>
            </a:r>
            <a:endParaRPr lang="fr-FR" sz="2800" i="1" dirty="0" smtClean="0"/>
          </a:p>
          <a:p>
            <a:r>
              <a:rPr lang="fr-FR" sz="2800" i="1" dirty="0" smtClean="0"/>
              <a:t>Université Paris 1, </a:t>
            </a:r>
          </a:p>
          <a:p>
            <a:r>
              <a:rPr lang="fr-FR" sz="2800" i="1" dirty="0" smtClean="0"/>
              <a:t>Centre d’économie de la Sorbonne</a:t>
            </a:r>
          </a:p>
          <a:p>
            <a:endParaRPr lang="fr-FR" sz="2800" i="1" dirty="0" smtClean="0"/>
          </a:p>
          <a:p>
            <a:r>
              <a:rPr lang="fr-FR" sz="2800" b="1" dirty="0" smtClean="0"/>
              <a:t>Académie de Paris</a:t>
            </a:r>
          </a:p>
          <a:p>
            <a:r>
              <a:rPr lang="fr-FR" sz="2800" b="1" dirty="0" smtClean="0"/>
              <a:t>Plan national de formation</a:t>
            </a:r>
          </a:p>
          <a:p>
            <a:r>
              <a:rPr lang="fr-FR" sz="2800" b="1" dirty="0" smtClean="0"/>
              <a:t>«</a:t>
            </a:r>
            <a:r>
              <a:rPr lang="fr-FR" sz="2800" b="1" dirty="0"/>
              <a:t> Principes Fondamentaux </a:t>
            </a:r>
            <a:endParaRPr lang="fr-FR" sz="2800" b="1" dirty="0" smtClean="0"/>
          </a:p>
          <a:p>
            <a:r>
              <a:rPr lang="fr-FR" sz="2800" b="1" dirty="0" smtClean="0"/>
              <a:t>de </a:t>
            </a:r>
            <a:r>
              <a:rPr lang="fr-FR" sz="2800" b="1" dirty="0"/>
              <a:t>l’Economie et de la Gestion </a:t>
            </a:r>
            <a:r>
              <a:rPr lang="fr-FR" sz="2800" b="1" dirty="0" smtClean="0"/>
              <a:t>»</a:t>
            </a:r>
            <a:endParaRPr lang="fr-FR" sz="2800" i="1" dirty="0" smtClean="0"/>
          </a:p>
          <a:p>
            <a:endParaRPr lang="fr-FR" sz="2800" i="1" dirty="0"/>
          </a:p>
          <a:p>
            <a:endParaRPr lang="fr-FR" sz="2800" i="1" dirty="0" smtClean="0"/>
          </a:p>
        </p:txBody>
      </p:sp>
    </p:spTree>
    <p:extLst>
      <p:ext uri="{BB962C8B-B14F-4D97-AF65-F5344CB8AC3E}">
        <p14:creationId xmlns:p14="http://schemas.microsoft.com/office/powerpoint/2010/main" val="1052207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r>
              <a:rPr lang="fr-FR" sz="4000" dirty="0" smtClean="0"/>
              <a:t>Bâle 2 (entrée en vigueur : 2007)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BED-7917-440F-B194-BA98BC433E19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79512" y="1196752"/>
            <a:ext cx="298782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Pilier 1 </a:t>
            </a:r>
            <a:r>
              <a:rPr lang="fr-FR" sz="2800" dirty="0" smtClean="0"/>
              <a:t>: </a:t>
            </a:r>
          </a:p>
          <a:p>
            <a:pPr algn="ctr"/>
            <a:r>
              <a:rPr lang="fr-FR" sz="2800" dirty="0" smtClean="0"/>
              <a:t>Exigence minimale de fonds propres</a:t>
            </a:r>
            <a:endParaRPr lang="fr-FR" sz="2800" dirty="0"/>
          </a:p>
        </p:txBody>
      </p:sp>
      <p:sp>
        <p:nvSpPr>
          <p:cNvPr id="7" name="Rectangle 6"/>
          <p:cNvSpPr/>
          <p:nvPr/>
        </p:nvSpPr>
        <p:spPr>
          <a:xfrm>
            <a:off x="3491880" y="1196752"/>
            <a:ext cx="2592288" cy="151216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Pilier 2 </a:t>
            </a:r>
            <a:r>
              <a:rPr lang="fr-FR" sz="2800" dirty="0" smtClean="0"/>
              <a:t>: </a:t>
            </a:r>
          </a:p>
          <a:p>
            <a:pPr algn="ctr"/>
            <a:r>
              <a:rPr lang="fr-FR" sz="2800" dirty="0" smtClean="0"/>
              <a:t>Surveillance prudentielle</a:t>
            </a:r>
            <a:endParaRPr lang="fr-FR" sz="2800" dirty="0"/>
          </a:p>
        </p:txBody>
      </p:sp>
      <p:sp>
        <p:nvSpPr>
          <p:cNvPr id="8" name="Rectangle 7"/>
          <p:cNvSpPr/>
          <p:nvPr/>
        </p:nvSpPr>
        <p:spPr>
          <a:xfrm>
            <a:off x="6444208" y="1196752"/>
            <a:ext cx="2592288" cy="151216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Pilier 3 </a:t>
            </a:r>
            <a:r>
              <a:rPr lang="fr-FR" sz="2800" dirty="0" smtClean="0"/>
              <a:t>: </a:t>
            </a:r>
          </a:p>
          <a:p>
            <a:pPr algn="ctr"/>
            <a:r>
              <a:rPr lang="fr-FR" sz="2800" dirty="0" smtClean="0"/>
              <a:t>Discipline de marché</a:t>
            </a:r>
            <a:endParaRPr lang="fr-FR" sz="2800" dirty="0"/>
          </a:p>
        </p:txBody>
      </p:sp>
      <p:sp>
        <p:nvSpPr>
          <p:cNvPr id="9" name="Rectangle 8"/>
          <p:cNvSpPr/>
          <p:nvPr/>
        </p:nvSpPr>
        <p:spPr>
          <a:xfrm>
            <a:off x="179512" y="2852936"/>
            <a:ext cx="2987824" cy="38164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fr-FR" sz="2600" dirty="0" smtClean="0"/>
              <a:t>-</a:t>
            </a:r>
            <a:r>
              <a:rPr lang="fr-FR" sz="2600" dirty="0" smtClean="0">
                <a:latin typeface="Calibri"/>
                <a:cs typeface="Calibri"/>
              </a:rPr>
              <a:t>Le </a:t>
            </a:r>
            <a:r>
              <a:rPr lang="fr-FR" sz="2600" b="1" dirty="0" smtClean="0">
                <a:latin typeface="Calibri"/>
                <a:cs typeface="Calibri"/>
              </a:rPr>
              <a:t>ratio minimum de fonds propres de 8%</a:t>
            </a:r>
            <a:r>
              <a:rPr lang="fr-FR" sz="2600" dirty="0" smtClean="0">
                <a:latin typeface="Calibri"/>
                <a:cs typeface="Calibri"/>
              </a:rPr>
              <a:t> inclut les risques de crédit, de marché et opérationnel.</a:t>
            </a:r>
          </a:p>
          <a:p>
            <a:pPr algn="just"/>
            <a:r>
              <a:rPr lang="fr-FR" sz="2600" dirty="0" smtClean="0">
                <a:latin typeface="Calibri"/>
                <a:cs typeface="Calibri"/>
              </a:rPr>
              <a:t>- Les banques peuvent utiliser des modèles internes pour le calculer.</a:t>
            </a:r>
            <a:endParaRPr lang="fr-FR" sz="2600" dirty="0">
              <a:latin typeface="Calibri"/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56384" y="2852936"/>
            <a:ext cx="2699792" cy="381642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fr-FR" sz="2600" dirty="0" smtClean="0">
                <a:latin typeface="Calibri"/>
                <a:cs typeface="Calibri"/>
              </a:rPr>
              <a:t>Les autorités de supervision peuvent exiger un </a:t>
            </a:r>
            <a:r>
              <a:rPr lang="fr-FR" sz="2600" b="1" dirty="0" smtClean="0">
                <a:latin typeface="Calibri"/>
                <a:cs typeface="Calibri"/>
              </a:rPr>
              <a:t>ratio de fonds propres supérieur à 8% </a:t>
            </a:r>
            <a:r>
              <a:rPr lang="fr-FR" sz="2600" dirty="0" smtClean="0">
                <a:latin typeface="Calibri"/>
                <a:cs typeface="Calibri"/>
              </a:rPr>
              <a:t>en fonction de risques non pris en compte dans le pilier 1.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80720" y="2852936"/>
            <a:ext cx="2555776" cy="38164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fr-FR" sz="2600" dirty="0" smtClean="0">
                <a:latin typeface="Calibri"/>
                <a:cs typeface="Calibri"/>
              </a:rPr>
              <a:t>Publication d’informations à destination des marchés financiers.</a:t>
            </a:r>
          </a:p>
        </p:txBody>
      </p:sp>
    </p:spTree>
    <p:extLst>
      <p:ext uri="{BB962C8B-B14F-4D97-AF65-F5344CB8AC3E}">
        <p14:creationId xmlns:p14="http://schemas.microsoft.com/office/powerpoint/2010/main" val="2070054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2784"/>
            <a:ext cx="8229600" cy="1315443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3/ La </a:t>
            </a:r>
            <a:r>
              <a:rPr lang="fr-FR" dirty="0"/>
              <a:t>dialectique réglementaire ou le jeu du chat et de la souris</a:t>
            </a:r>
            <a:br>
              <a:rPr lang="fr-FR" dirty="0"/>
            </a:b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1666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« dialectique réglementaire 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3573" y="1600199"/>
            <a:ext cx="8788166" cy="4852671"/>
          </a:xfrm>
        </p:spPr>
        <p:txBody>
          <a:bodyPr>
            <a:normAutofit/>
          </a:bodyPr>
          <a:lstStyle/>
          <a:p>
            <a:r>
              <a:rPr lang="fr-FR" dirty="0" smtClean="0"/>
              <a:t>La réglementation court toujours après l’innovation financière : </a:t>
            </a:r>
          </a:p>
          <a:p>
            <a:pPr marL="0" indent="0">
              <a:buNone/>
            </a:pPr>
            <a:r>
              <a:rPr lang="fr-FR" b="1" dirty="0" smtClean="0"/>
              <a:t>Réglementation – Innovation – </a:t>
            </a:r>
            <a:r>
              <a:rPr lang="fr-FR" b="1" dirty="0" err="1" smtClean="0"/>
              <a:t>re</a:t>
            </a:r>
            <a:r>
              <a:rPr lang="fr-FR" b="1" dirty="0" smtClean="0"/>
              <a:t>-réglementation</a:t>
            </a:r>
          </a:p>
          <a:p>
            <a:r>
              <a:rPr lang="fr-FR" dirty="0" smtClean="0"/>
              <a:t>« Titrisation » : exemple d’innovation ayant permis de contourner la réglementation des fonds propres</a:t>
            </a:r>
          </a:p>
          <a:p>
            <a:r>
              <a:rPr lang="fr-FR" dirty="0" smtClean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fr-FR" dirty="0">
                <a:sym typeface="Wingdings"/>
              </a:rPr>
              <a:t> </a:t>
            </a:r>
            <a:r>
              <a:rPr lang="fr-FR" dirty="0" smtClean="0">
                <a:sym typeface="Wingdings"/>
              </a:rPr>
              <a:t>bilan des banques  qui est le chat ? qui est la souris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3486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944216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“Basel: the mouse that did not roar”</a:t>
            </a:r>
            <a:br>
              <a:rPr lang="en-US" sz="4000" b="1" dirty="0" smtClean="0"/>
            </a:br>
            <a:r>
              <a:rPr lang="en-US" sz="4000" b="1" dirty="0" smtClean="0"/>
              <a:t>(Martin Wolf, 14 </a:t>
            </a:r>
            <a:r>
              <a:rPr lang="en-US" sz="4000" b="1" dirty="0" err="1" smtClean="0"/>
              <a:t>sept</a:t>
            </a:r>
            <a:r>
              <a:rPr lang="en-US" sz="4000" b="1" dirty="0" smtClean="0"/>
              <a:t> 2010,</a:t>
            </a:r>
            <a:br>
              <a:rPr lang="en-US" sz="4000" b="1" dirty="0" smtClean="0"/>
            </a:br>
            <a:r>
              <a:rPr lang="en-US" sz="4000" b="1" dirty="0" smtClean="0"/>
              <a:t>The Financial Times)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9331"/>
            <a:ext cx="8219256" cy="410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0166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« Fat cats »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5771" y="1824907"/>
            <a:ext cx="6674587" cy="408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2140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973" y="218980"/>
            <a:ext cx="8583791" cy="1478809"/>
          </a:xfrm>
        </p:spPr>
        <p:txBody>
          <a:bodyPr>
            <a:noAutofit/>
          </a:bodyPr>
          <a:lstStyle/>
          <a:p>
            <a:r>
              <a:rPr lang="fr-FR" dirty="0" smtClean="0"/>
              <a:t>4/ La </a:t>
            </a:r>
            <a:r>
              <a:rPr lang="fr-FR" dirty="0"/>
              <a:t>principale réforme en cours : Bâle 3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9465"/>
          </a:xfrm>
        </p:spPr>
        <p:txBody>
          <a:bodyPr>
            <a:noAutofit/>
          </a:bodyPr>
          <a:lstStyle/>
          <a:p>
            <a:r>
              <a:rPr lang="fr-FR" sz="3600" dirty="0" smtClean="0"/>
              <a:t>Réponse à la crise pour renforcer l’encadrement des banques :</a:t>
            </a:r>
          </a:p>
          <a:p>
            <a:pPr lvl="1"/>
            <a:r>
              <a:rPr lang="fr-FR" sz="3600" dirty="0" smtClean="0"/>
              <a:t>Des fonds propres de meilleure qualité</a:t>
            </a:r>
          </a:p>
          <a:p>
            <a:pPr lvl="1"/>
            <a:r>
              <a:rPr lang="fr-FR" sz="3600" dirty="0" smtClean="0"/>
              <a:t>En plus grande quantité</a:t>
            </a:r>
          </a:p>
          <a:p>
            <a:pPr lvl="1"/>
            <a:r>
              <a:rPr lang="fr-FR" sz="3600" dirty="0" smtClean="0"/>
              <a:t>Limitation du levier d’actifs</a:t>
            </a:r>
          </a:p>
          <a:p>
            <a:pPr lvl="1"/>
            <a:r>
              <a:rPr lang="fr-FR" sz="3600" dirty="0" smtClean="0"/>
              <a:t>2 ratios de liquidités</a:t>
            </a:r>
          </a:p>
          <a:p>
            <a:pPr lvl="1"/>
            <a:r>
              <a:rPr lang="fr-FR" sz="3600" dirty="0" smtClean="0"/>
              <a:t>Un petit coussin de conservation </a:t>
            </a:r>
            <a:r>
              <a:rPr lang="fr-FR" sz="3600" dirty="0" err="1" smtClean="0"/>
              <a:t>contracyclique</a:t>
            </a:r>
            <a:endParaRPr lang="fr-FR" sz="3600" dirty="0" smtClean="0"/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889578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4</a:t>
            </a:r>
            <a:r>
              <a:rPr lang="fr-FR" dirty="0"/>
              <a:t>/ La principale réforme en cours : Bâle 3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Un calendrier au départ très accommodant (2013-2019) accéléré par la commission européenne</a:t>
            </a:r>
          </a:p>
          <a:p>
            <a:r>
              <a:rPr lang="fr-FR" sz="3600" dirty="0" smtClean="0"/>
              <a:t>Les choses bougent en Europe !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52648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3400" dirty="0" smtClean="0"/>
              <a:t>Évolution de l’architecture de la supervision en Europe au 1</a:t>
            </a:r>
            <a:r>
              <a:rPr lang="fr-FR" sz="3400" baseline="30000" dirty="0" smtClean="0"/>
              <a:t>er</a:t>
            </a:r>
            <a:r>
              <a:rPr lang="fr-FR" sz="3400" dirty="0" smtClean="0"/>
              <a:t> janvier 2011</a:t>
            </a:r>
            <a:endParaRPr lang="fr-FR" sz="3400" dirty="0"/>
          </a:p>
        </p:txBody>
      </p:sp>
      <p:sp>
        <p:nvSpPr>
          <p:cNvPr id="3" name="Rectangle 2"/>
          <p:cNvSpPr/>
          <p:nvPr/>
        </p:nvSpPr>
        <p:spPr>
          <a:xfrm>
            <a:off x="467544" y="1556792"/>
            <a:ext cx="8208912" cy="17281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3200" dirty="0" smtClean="0">
                <a:latin typeface="Arial" pitchFamily="34" charset="0"/>
                <a:cs typeface="Arial" pitchFamily="34" charset="0"/>
              </a:rPr>
              <a:t>Conseil européen du risque systémique</a:t>
            </a:r>
            <a:endParaRPr lang="fr-FR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4797152"/>
            <a:ext cx="8208912" cy="18722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3000" dirty="0" smtClean="0">
                <a:latin typeface="Arial" pitchFamily="34" charset="0"/>
                <a:cs typeface="Arial" pitchFamily="34" charset="0"/>
              </a:rPr>
              <a:t>Système européen de supervision financière</a:t>
            </a:r>
            <a:endParaRPr lang="fr-FR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5445224"/>
            <a:ext cx="2448272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Autorité bancaire européenne</a:t>
            </a:r>
            <a:endParaRPr lang="fr-FR" sz="2400" dirty="0"/>
          </a:p>
        </p:txBody>
      </p:sp>
      <p:sp>
        <p:nvSpPr>
          <p:cNvPr id="7" name="Rectangle 6"/>
          <p:cNvSpPr/>
          <p:nvPr/>
        </p:nvSpPr>
        <p:spPr>
          <a:xfrm>
            <a:off x="3131840" y="5445224"/>
            <a:ext cx="2736304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Autorité européenne des assurances</a:t>
            </a:r>
            <a:endParaRPr lang="fr-FR" sz="2400" dirty="0"/>
          </a:p>
        </p:txBody>
      </p:sp>
      <p:sp>
        <p:nvSpPr>
          <p:cNvPr id="8" name="Rectangle 7"/>
          <p:cNvSpPr/>
          <p:nvPr/>
        </p:nvSpPr>
        <p:spPr>
          <a:xfrm>
            <a:off x="6012160" y="5445224"/>
            <a:ext cx="2592288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Autorité européenne des marchés financiers</a:t>
            </a:r>
            <a:endParaRPr lang="fr-FR" sz="2400" dirty="0"/>
          </a:p>
        </p:txBody>
      </p:sp>
      <p:sp>
        <p:nvSpPr>
          <p:cNvPr id="9" name="Rectangle 8"/>
          <p:cNvSpPr/>
          <p:nvPr/>
        </p:nvSpPr>
        <p:spPr>
          <a:xfrm>
            <a:off x="539552" y="2276872"/>
            <a:ext cx="1944216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Gouverneurs des 27 BCN</a:t>
            </a:r>
            <a:endParaRPr lang="fr-FR" sz="2400" dirty="0"/>
          </a:p>
        </p:txBody>
      </p:sp>
      <p:sp>
        <p:nvSpPr>
          <p:cNvPr id="10" name="Rectangle 9"/>
          <p:cNvSpPr/>
          <p:nvPr/>
        </p:nvSpPr>
        <p:spPr>
          <a:xfrm>
            <a:off x="2555776" y="2276872"/>
            <a:ext cx="1944216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Président et VP de la BCE</a:t>
            </a:r>
            <a:endParaRPr lang="fr-FR" sz="2400" dirty="0"/>
          </a:p>
        </p:txBody>
      </p:sp>
      <p:sp>
        <p:nvSpPr>
          <p:cNvPr id="11" name="Rectangle 10"/>
          <p:cNvSpPr/>
          <p:nvPr/>
        </p:nvSpPr>
        <p:spPr>
          <a:xfrm>
            <a:off x="4572000" y="2276872"/>
            <a:ext cx="1944216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Commission européenne</a:t>
            </a:r>
            <a:endParaRPr lang="fr-FR" sz="2400" dirty="0"/>
          </a:p>
        </p:txBody>
      </p:sp>
      <p:sp>
        <p:nvSpPr>
          <p:cNvPr id="12" name="Rectangle 11"/>
          <p:cNvSpPr/>
          <p:nvPr/>
        </p:nvSpPr>
        <p:spPr>
          <a:xfrm>
            <a:off x="6588224" y="2276872"/>
            <a:ext cx="1944216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Présidents des 3 autorités européennes</a:t>
            </a:r>
            <a:endParaRPr lang="fr-FR" sz="2000" dirty="0"/>
          </a:p>
        </p:txBody>
      </p:sp>
      <p:sp>
        <p:nvSpPr>
          <p:cNvPr id="13" name="Flèche vers le bas 12"/>
          <p:cNvSpPr/>
          <p:nvPr/>
        </p:nvSpPr>
        <p:spPr>
          <a:xfrm>
            <a:off x="4644008" y="3573016"/>
            <a:ext cx="720080" cy="79208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bas 13"/>
          <p:cNvSpPr/>
          <p:nvPr/>
        </p:nvSpPr>
        <p:spPr>
          <a:xfrm rot="10800000">
            <a:off x="3779913" y="3573016"/>
            <a:ext cx="720080" cy="79208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1187624" y="3429000"/>
            <a:ext cx="2555776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200" i="1" dirty="0" smtClean="0">
                <a:latin typeface="Arial" pitchFamily="34" charset="0"/>
                <a:cs typeface="Arial" pitchFamily="34" charset="0"/>
              </a:rPr>
              <a:t>Information sur les développements </a:t>
            </a:r>
            <a:r>
              <a:rPr lang="fr-FR" sz="2200" i="1" dirty="0" err="1" smtClean="0">
                <a:latin typeface="Arial" pitchFamily="34" charset="0"/>
                <a:cs typeface="Arial" pitchFamily="34" charset="0"/>
              </a:rPr>
              <a:t>microprudentiels</a:t>
            </a:r>
            <a:endParaRPr lang="fr-FR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436096" y="3429000"/>
            <a:ext cx="3240360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200" i="1" dirty="0" smtClean="0">
                <a:latin typeface="Arial" pitchFamily="34" charset="0"/>
                <a:cs typeface="Arial" pitchFamily="34" charset="0"/>
              </a:rPr>
              <a:t>Mécanisme d’alerte précoce. Information sur les risques systémiques</a:t>
            </a:r>
            <a:endParaRPr lang="fr-FR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BED-7917-440F-B194-BA98BC433E19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89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462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3473"/>
            <a:ext cx="8229600" cy="5307263"/>
          </a:xfrm>
        </p:spPr>
        <p:txBody>
          <a:bodyPr>
            <a:normAutofit fontScale="92500"/>
          </a:bodyPr>
          <a:lstStyle/>
          <a:p>
            <a:r>
              <a:rPr lang="fr-FR" sz="3600" dirty="0" smtClean="0"/>
              <a:t>Bâle 3 très critiqué par les </a:t>
            </a:r>
            <a:r>
              <a:rPr lang="fr-FR" sz="3600" dirty="0" smtClean="0"/>
              <a:t>banques : rationnement du crédit ? Augmentation du co</a:t>
            </a:r>
            <a:r>
              <a:rPr lang="fr-FR" sz="3600" dirty="0" smtClean="0"/>
              <a:t>ût du crédit ? … S</a:t>
            </a:r>
            <a:r>
              <a:rPr lang="fr-FR" sz="3600" dirty="0" smtClean="0"/>
              <a:t>hadow </a:t>
            </a:r>
            <a:r>
              <a:rPr lang="fr-FR" sz="3600" dirty="0" err="1"/>
              <a:t>banking</a:t>
            </a:r>
            <a:r>
              <a:rPr lang="fr-FR" sz="3600" dirty="0"/>
              <a:t> </a:t>
            </a:r>
            <a:r>
              <a:rPr lang="fr-FR" sz="3600" dirty="0" smtClean="0"/>
              <a:t>?</a:t>
            </a:r>
            <a:endParaRPr lang="fr-FR" sz="3600" dirty="0"/>
          </a:p>
          <a:p>
            <a:r>
              <a:rPr lang="fr-FR" sz="3600" dirty="0" smtClean="0"/>
              <a:t>Le bilan doit comparer les co</a:t>
            </a:r>
            <a:r>
              <a:rPr lang="fr-FR" sz="3600" dirty="0" smtClean="0"/>
              <a:t>ûts pour l’activité bancaire et les </a:t>
            </a:r>
            <a:r>
              <a:rPr lang="fr-FR" sz="3600" dirty="0" smtClean="0"/>
              <a:t>gains en termes de stabilité financière</a:t>
            </a:r>
          </a:p>
          <a:p>
            <a:r>
              <a:rPr lang="fr-FR" sz="3600" dirty="0" smtClean="0"/>
              <a:t>Trop peu </a:t>
            </a:r>
            <a:r>
              <a:rPr lang="fr-FR" sz="3600" dirty="0" smtClean="0"/>
              <a:t>de dispositions </a:t>
            </a:r>
            <a:r>
              <a:rPr lang="fr-FR" sz="3600" dirty="0" err="1" smtClean="0"/>
              <a:t>macroprudentielles</a:t>
            </a:r>
            <a:r>
              <a:rPr lang="fr-FR" sz="3600" dirty="0" smtClean="0"/>
              <a:t> dans Bâle </a:t>
            </a:r>
            <a:r>
              <a:rPr lang="fr-FR" sz="3600" dirty="0" smtClean="0"/>
              <a:t>3</a:t>
            </a:r>
          </a:p>
          <a:p>
            <a:r>
              <a:rPr lang="fr-FR" sz="3600" dirty="0" smtClean="0"/>
              <a:t>Vers une séparation des activités bancaires ?</a:t>
            </a:r>
            <a:endParaRPr lang="fr-FR" sz="3600" dirty="0" smtClean="0"/>
          </a:p>
          <a:p>
            <a:endParaRPr lang="fr-FR" sz="3600" dirty="0" smtClean="0"/>
          </a:p>
        </p:txBody>
      </p:sp>
    </p:spTree>
    <p:extLst>
      <p:ext uri="{BB962C8B-B14F-4D97-AF65-F5344CB8AC3E}">
        <p14:creationId xmlns:p14="http://schemas.microsoft.com/office/powerpoint/2010/main" val="41189389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>
            <a:noAutofit/>
          </a:bodyPr>
          <a:lstStyle/>
          <a:p>
            <a:r>
              <a:rPr lang="fr-FR" sz="2800" dirty="0" smtClean="0"/>
              <a:t>(En milliers de milliards de dollars). </a:t>
            </a:r>
            <a:r>
              <a:rPr lang="en-US" sz="2800" dirty="0" err="1" smtClean="0"/>
              <a:t>Pozsar</a:t>
            </a:r>
            <a:r>
              <a:rPr lang="en-US" sz="2800" dirty="0" smtClean="0"/>
              <a:t> Z., T. Adrian, A. Ashcraft, H. Boesky (2010) : Shadow Banking, Federal Reserve Bank of New York, Staff Report no. 458, July 2010</a:t>
            </a:r>
            <a:endParaRPr lang="fr-FR" sz="2800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9216" y="1989138"/>
            <a:ext cx="5745568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2524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de la présentation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Les banques sont réglementées car elles sont « spéciales »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La réglementation bancaire repose principalement sur des exigences de fonds propres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La dialectique réglementaire ou le jeu du chat et de la souris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La principale réforme en cours : Bâle 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8097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7263" y="0"/>
            <a:ext cx="8459537" cy="141763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1/ </a:t>
            </a:r>
            <a:r>
              <a:rPr lang="fr-FR" dirty="0"/>
              <a:t>Les banques sont réglementées car elles sont « spéciales </a:t>
            </a:r>
            <a:r>
              <a:rPr lang="fr-FR" dirty="0" smtClean="0"/>
              <a:t>» (1)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5700"/>
          </a:xfrm>
        </p:spPr>
        <p:txBody>
          <a:bodyPr>
            <a:normAutofit/>
          </a:bodyPr>
          <a:lstStyle/>
          <a:p>
            <a:r>
              <a:rPr lang="fr-FR" sz="3600" b="1" dirty="0" smtClean="0"/>
              <a:t>Les banques sont utiles</a:t>
            </a:r>
          </a:p>
          <a:p>
            <a:pPr lvl="1"/>
            <a:r>
              <a:rPr lang="fr-FR" sz="3600" dirty="0" smtClean="0"/>
              <a:t>Gestion des moyens de paiements</a:t>
            </a:r>
          </a:p>
          <a:p>
            <a:pPr lvl="1"/>
            <a:r>
              <a:rPr lang="fr-FR" sz="3600" dirty="0" smtClean="0"/>
              <a:t>Service de liquidité</a:t>
            </a:r>
          </a:p>
          <a:p>
            <a:pPr lvl="1"/>
            <a:r>
              <a:rPr lang="fr-FR" sz="3600" dirty="0" smtClean="0"/>
              <a:t>Service de financement</a:t>
            </a:r>
          </a:p>
          <a:p>
            <a:pPr lvl="1"/>
            <a:r>
              <a:rPr lang="fr-FR" sz="3600" dirty="0" smtClean="0"/>
              <a:t>Service de placement</a:t>
            </a:r>
          </a:p>
        </p:txBody>
      </p:sp>
    </p:spTree>
    <p:extLst>
      <p:ext uri="{BB962C8B-B14F-4D97-AF65-F5344CB8AC3E}">
        <p14:creationId xmlns:p14="http://schemas.microsoft.com/office/powerpoint/2010/main" val="3750924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3996"/>
            <a:ext cx="8229600" cy="1283954"/>
          </a:xfrm>
        </p:spPr>
        <p:txBody>
          <a:bodyPr>
            <a:normAutofit fontScale="90000"/>
          </a:bodyPr>
          <a:lstStyle/>
          <a:p>
            <a:r>
              <a:rPr lang="fr-FR" dirty="0"/>
              <a:t>1/ Les banques sont réglementées car elles sont « spéciales </a:t>
            </a:r>
            <a:r>
              <a:rPr lang="fr-FR" dirty="0" smtClean="0"/>
              <a:t>» (2)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3600" b="1" dirty="0"/>
              <a:t>Mais aussi très fragiles </a:t>
            </a:r>
          </a:p>
          <a:p>
            <a:pPr lvl="1"/>
            <a:r>
              <a:rPr lang="fr-FR" dirty="0"/>
              <a:t> </a:t>
            </a:r>
            <a:r>
              <a:rPr lang="fr-FR" sz="3200" dirty="0"/>
              <a:t>« transformation d’échéance » </a:t>
            </a:r>
            <a:r>
              <a:rPr lang="fr-FR" sz="3200" dirty="0">
                <a:sym typeface="Wingdings"/>
              </a:rPr>
              <a:t> </a:t>
            </a:r>
            <a:r>
              <a:rPr lang="fr-FR" sz="3200" dirty="0"/>
              <a:t>« risque d’</a:t>
            </a:r>
            <a:r>
              <a:rPr lang="fr-FR" sz="3200" dirty="0" err="1"/>
              <a:t>illiquidité</a:t>
            </a:r>
            <a:r>
              <a:rPr lang="fr-FR" sz="3200" dirty="0"/>
              <a:t> » </a:t>
            </a:r>
            <a:r>
              <a:rPr lang="fr-FR" sz="3200" dirty="0">
                <a:sym typeface="Wingdings"/>
              </a:rPr>
              <a:t> </a:t>
            </a:r>
            <a:r>
              <a:rPr lang="fr-FR" sz="3200" dirty="0"/>
              <a:t>« paniques »</a:t>
            </a:r>
          </a:p>
          <a:p>
            <a:pPr lvl="1"/>
            <a:r>
              <a:rPr lang="fr-FR" sz="3200" dirty="0"/>
              <a:t>financements risqués </a:t>
            </a:r>
            <a:r>
              <a:rPr lang="fr-FR" sz="3200" dirty="0">
                <a:sym typeface="Wingdings"/>
              </a:rPr>
              <a:t> « risque de contrepartie »</a:t>
            </a:r>
            <a:endParaRPr lang="fr-FR" sz="3200" dirty="0"/>
          </a:p>
          <a:p>
            <a:pPr lvl="1"/>
            <a:r>
              <a:rPr lang="fr-FR" sz="3200" dirty="0"/>
              <a:t>Les faillites de banques sont contagieuses </a:t>
            </a:r>
          </a:p>
          <a:p>
            <a:pPr lvl="1"/>
            <a:r>
              <a:rPr lang="fr-FR" sz="3200" dirty="0" smtClean="0"/>
              <a:t>Crise </a:t>
            </a:r>
            <a:r>
              <a:rPr lang="fr-FR" sz="3200" dirty="0"/>
              <a:t>bancaire </a:t>
            </a:r>
            <a:r>
              <a:rPr lang="fr-FR" sz="3200" dirty="0">
                <a:sym typeface="Wingdings"/>
              </a:rPr>
              <a:t> crise </a:t>
            </a:r>
            <a:r>
              <a:rPr lang="fr-FR" sz="3200" dirty="0" smtClean="0">
                <a:sym typeface="Wingdings"/>
              </a:rPr>
              <a:t>systémique</a:t>
            </a:r>
          </a:p>
          <a:p>
            <a:pPr lvl="1"/>
            <a:r>
              <a:rPr lang="fr-FR" sz="3200" dirty="0" smtClean="0"/>
              <a:t>Leur </a:t>
            </a:r>
            <a:r>
              <a:rPr lang="fr-FR" sz="3200" dirty="0"/>
              <a:t>coût social &gt;&gt; leur coût privé</a:t>
            </a:r>
          </a:p>
          <a:p>
            <a:pPr lvl="1"/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392609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Les crises bancaires ne sont pas rares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059" y="1417638"/>
            <a:ext cx="6773141" cy="537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3671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Les crises bancaires et financières sont très coûteuses pour l’économie réelle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8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600" dirty="0">
                <a:latin typeface="Arial" charset="0"/>
              </a:rPr>
              <a:t>Dans </a:t>
            </a:r>
            <a:r>
              <a:rPr lang="ja-JP" altLang="fr-FR" sz="2600" dirty="0">
                <a:latin typeface="Arial" charset="0"/>
                <a:ea typeface="メイリオ" charset="0"/>
                <a:cs typeface="メイリオ" charset="0"/>
              </a:rPr>
              <a:t>“</a:t>
            </a:r>
            <a:r>
              <a:rPr lang="fr-FR" altLang="ja-JP" sz="2600" dirty="0">
                <a:latin typeface="Arial" charset="0"/>
              </a:rPr>
              <a:t>The </a:t>
            </a:r>
            <a:r>
              <a:rPr lang="fr-FR" altLang="ja-JP" sz="2600" dirty="0" err="1">
                <a:latin typeface="Arial" charset="0"/>
              </a:rPr>
              <a:t>Aftermath</a:t>
            </a:r>
            <a:r>
              <a:rPr lang="fr-FR" altLang="ja-JP" sz="2600" dirty="0">
                <a:latin typeface="Arial" charset="0"/>
              </a:rPr>
              <a:t> of </a:t>
            </a:r>
            <a:r>
              <a:rPr lang="fr-FR" altLang="ja-JP" sz="2600" dirty="0" err="1">
                <a:latin typeface="Arial" charset="0"/>
              </a:rPr>
              <a:t>financial</a:t>
            </a:r>
            <a:r>
              <a:rPr lang="fr-FR" altLang="ja-JP" sz="2600" dirty="0">
                <a:latin typeface="Arial" charset="0"/>
              </a:rPr>
              <a:t> crises</a:t>
            </a:r>
            <a:r>
              <a:rPr lang="ja-JP" altLang="fr-FR" sz="2600" dirty="0">
                <a:latin typeface="Arial" charset="0"/>
                <a:ea typeface="メイリオ" charset="0"/>
                <a:cs typeface="メイリオ" charset="0"/>
              </a:rPr>
              <a:t>”</a:t>
            </a:r>
            <a:r>
              <a:rPr lang="fr-FR" altLang="ja-JP" sz="2600" dirty="0">
                <a:latin typeface="Arial" charset="0"/>
              </a:rPr>
              <a:t> (NBER WP n°14656, 2009), Carmen </a:t>
            </a:r>
            <a:r>
              <a:rPr lang="fr-FR" altLang="ja-JP" sz="2600" dirty="0" err="1">
                <a:latin typeface="Arial" charset="0"/>
              </a:rPr>
              <a:t>Reinhart</a:t>
            </a:r>
            <a:r>
              <a:rPr lang="fr-FR" altLang="ja-JP" sz="2600" dirty="0">
                <a:latin typeface="Arial" charset="0"/>
              </a:rPr>
              <a:t> et Kenneth </a:t>
            </a:r>
            <a:r>
              <a:rPr lang="fr-FR" altLang="ja-JP" sz="2600" dirty="0" err="1">
                <a:latin typeface="Arial" charset="0"/>
              </a:rPr>
              <a:t>Rogoff</a:t>
            </a:r>
            <a:r>
              <a:rPr lang="fr-FR" altLang="ja-JP" sz="2600" dirty="0">
                <a:latin typeface="Arial" charset="0"/>
              </a:rPr>
              <a:t> montrent que suite aux grandes crises financières :</a:t>
            </a:r>
          </a:p>
          <a:p>
            <a:pPr lvl="1">
              <a:lnSpc>
                <a:spcPct val="90000"/>
              </a:lnSpc>
            </a:pPr>
            <a:r>
              <a:rPr lang="fr-FR" sz="2400" dirty="0">
                <a:latin typeface="Arial" charset="0"/>
              </a:rPr>
              <a:t>les prix de l</a:t>
            </a:r>
            <a:r>
              <a:rPr lang="ja-JP" altLang="fr-FR" sz="2400" dirty="0">
                <a:latin typeface="Arial" charset="0"/>
                <a:ea typeface="メイリオ" charset="0"/>
                <a:cs typeface="メイリオ" charset="0"/>
              </a:rPr>
              <a:t>’</a:t>
            </a:r>
            <a:r>
              <a:rPr lang="fr-FR" altLang="ja-JP" sz="2400" dirty="0">
                <a:latin typeface="Arial" charset="0"/>
              </a:rPr>
              <a:t>immobilier baissent en moyenne de 35% durant environ 6 ans</a:t>
            </a:r>
          </a:p>
          <a:p>
            <a:pPr lvl="1">
              <a:lnSpc>
                <a:spcPct val="90000"/>
              </a:lnSpc>
            </a:pPr>
            <a:r>
              <a:rPr lang="fr-FR" sz="2400" dirty="0">
                <a:latin typeface="Arial" charset="0"/>
              </a:rPr>
              <a:t>les cours boursiers chutent d</a:t>
            </a:r>
            <a:r>
              <a:rPr lang="ja-JP" altLang="fr-FR" sz="2400" dirty="0">
                <a:latin typeface="Arial" charset="0"/>
                <a:ea typeface="メイリオ" charset="0"/>
                <a:cs typeface="メイリオ" charset="0"/>
              </a:rPr>
              <a:t>’</a:t>
            </a:r>
            <a:r>
              <a:rPr lang="fr-FR" altLang="ja-JP" sz="2400" dirty="0">
                <a:latin typeface="Arial" charset="0"/>
              </a:rPr>
              <a:t>environ 55% et mettent plus de 3 ans et demi à se redresser</a:t>
            </a:r>
          </a:p>
          <a:p>
            <a:pPr lvl="1">
              <a:lnSpc>
                <a:spcPct val="90000"/>
              </a:lnSpc>
            </a:pPr>
            <a:r>
              <a:rPr lang="fr-FR" sz="2400" dirty="0">
                <a:latin typeface="Arial" charset="0"/>
              </a:rPr>
              <a:t>le chômage augmente de plus de 7 points en moyenne durant la phase descendante du cycle qui durerait environ 4 ans</a:t>
            </a:r>
          </a:p>
          <a:p>
            <a:pPr lvl="1">
              <a:lnSpc>
                <a:spcPct val="90000"/>
              </a:lnSpc>
            </a:pPr>
            <a:r>
              <a:rPr lang="fr-FR" sz="2400" dirty="0">
                <a:latin typeface="Arial" charset="0"/>
              </a:rPr>
              <a:t>la production recule en moyenne de plus de 9% mais se redresse plus rapidement que l</a:t>
            </a:r>
            <a:r>
              <a:rPr lang="ja-JP" altLang="fr-FR" sz="2400" dirty="0">
                <a:latin typeface="Arial" charset="0"/>
                <a:ea typeface="メイリオ" charset="0"/>
                <a:cs typeface="メイリオ" charset="0"/>
              </a:rPr>
              <a:t>’</a:t>
            </a:r>
            <a:r>
              <a:rPr lang="fr-FR" altLang="ja-JP" sz="2400" dirty="0">
                <a:latin typeface="Arial" charset="0"/>
              </a:rPr>
              <a:t>emploi </a:t>
            </a:r>
            <a:br>
              <a:rPr lang="fr-FR" altLang="ja-JP" sz="2400" dirty="0">
                <a:latin typeface="Arial" charset="0"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0112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Il faut donc réglementer les banques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 protéger les déposants</a:t>
            </a:r>
          </a:p>
          <a:p>
            <a:pPr marL="457200" lvl="1" indent="0">
              <a:buNone/>
            </a:pPr>
            <a:r>
              <a:rPr lang="fr-FR" dirty="0" smtClean="0">
                <a:sym typeface="Wingdings"/>
              </a:rPr>
              <a:t> Amener chaque banque à gérer de façon prudente ses risques individuels (réglementation et supervision </a:t>
            </a:r>
            <a:r>
              <a:rPr lang="fr-FR" dirty="0" err="1" smtClean="0">
                <a:sym typeface="Wingdings"/>
              </a:rPr>
              <a:t>microprudentielle</a:t>
            </a:r>
            <a:r>
              <a:rPr lang="fr-FR" dirty="0" smtClean="0">
                <a:sym typeface="Wingdings"/>
              </a:rPr>
              <a:t>)</a:t>
            </a:r>
            <a:endParaRPr lang="fr-FR" dirty="0" smtClean="0"/>
          </a:p>
          <a:p>
            <a:r>
              <a:rPr lang="fr-FR" dirty="0" smtClean="0"/>
              <a:t>Pour prévenir une crise systémique</a:t>
            </a:r>
          </a:p>
          <a:p>
            <a:pPr marL="457200" lvl="1" indent="0">
              <a:buNone/>
            </a:pPr>
            <a:r>
              <a:rPr lang="fr-FR" dirty="0" smtClean="0">
                <a:sym typeface="Wingdings"/>
              </a:rPr>
              <a:t> Éviter les phénomènes de contagion, d’amplification, lutter contre la </a:t>
            </a:r>
            <a:r>
              <a:rPr lang="fr-FR" dirty="0" err="1" smtClean="0">
                <a:sym typeface="Wingdings"/>
              </a:rPr>
              <a:t>procyclicité</a:t>
            </a:r>
            <a:r>
              <a:rPr lang="fr-FR" dirty="0" smtClean="0">
                <a:sym typeface="Wingdings"/>
              </a:rPr>
              <a:t> de l’activité bancaire (réglementation et supervision </a:t>
            </a:r>
            <a:r>
              <a:rPr lang="fr-FR" dirty="0" err="1" smtClean="0">
                <a:sym typeface="Wingdings"/>
              </a:rPr>
              <a:t>macroprudentielle</a:t>
            </a:r>
            <a:r>
              <a:rPr lang="fr-FR" dirty="0" smtClean="0">
                <a:sym typeface="Wingdings"/>
              </a:rPr>
              <a:t>)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4085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017000" cy="1541462"/>
          </a:xfrm>
        </p:spPr>
        <p:txBody>
          <a:bodyPr>
            <a:normAutofit fontScale="90000"/>
          </a:bodyPr>
          <a:lstStyle/>
          <a:p>
            <a:r>
              <a:rPr lang="fr-FR" sz="4000" dirty="0" smtClean="0"/>
              <a:t>2/ La </a:t>
            </a:r>
            <a:r>
              <a:rPr lang="fr-FR" sz="4000" dirty="0"/>
              <a:t>réglementation bancaire repose principalement sur des exigences </a:t>
            </a:r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fr-FR" sz="4000" dirty="0" smtClean="0"/>
              <a:t>de </a:t>
            </a:r>
            <a:r>
              <a:rPr lang="fr-FR" sz="4000" dirty="0"/>
              <a:t>fonds propres</a:t>
            </a:r>
            <a:r>
              <a:rPr lang="fr-FR" sz="3600" dirty="0"/>
              <a:t/>
            </a:r>
            <a:br>
              <a:rPr lang="fr-FR" sz="3600" dirty="0"/>
            </a:b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16100"/>
            <a:ext cx="8229600" cy="4310063"/>
          </a:xfrm>
        </p:spPr>
        <p:txBody>
          <a:bodyPr/>
          <a:lstStyle/>
          <a:p>
            <a:r>
              <a:rPr lang="fr-FR" dirty="0"/>
              <a:t>La réglementation bancaire a radicalement changé de nature dans le courant des 80’s.</a:t>
            </a:r>
          </a:p>
          <a:p>
            <a:r>
              <a:rPr lang="fr-FR" dirty="0"/>
              <a:t>Les réglementations « structurelles » ont laissé place à des réglementations « prudentielles »</a:t>
            </a:r>
          </a:p>
          <a:p>
            <a:r>
              <a:rPr lang="fr-FR" dirty="0"/>
              <a:t>Exemple emblématique de la réglementation prudentielle : le ratio Cooke (1ers accords de Bâle, en 1988</a:t>
            </a:r>
            <a:r>
              <a:rPr lang="fr-FR" dirty="0" smtClean="0"/>
              <a:t>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7951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Ratio Cooke (1989)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7862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Fonds propres / crédits pondérés par les risques </a:t>
            </a:r>
            <a:r>
              <a:rPr lang="fr-FR" dirty="0"/>
              <a:t>≥</a:t>
            </a:r>
            <a:r>
              <a:rPr lang="fr-FR" dirty="0" smtClean="0"/>
              <a:t> 8%</a:t>
            </a:r>
          </a:p>
          <a:p>
            <a:r>
              <a:rPr lang="fr-FR" dirty="0" smtClean="0"/>
              <a:t>Fonds propres = </a:t>
            </a:r>
            <a:r>
              <a:rPr lang="fr-FR" dirty="0"/>
              <a:t>ressources permanentes et disponibles rapidement pour absorber des </a:t>
            </a:r>
            <a:r>
              <a:rPr lang="fr-FR" dirty="0" smtClean="0"/>
              <a:t>pertes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tier</a:t>
            </a:r>
            <a:r>
              <a:rPr lang="fr-FR" dirty="0" smtClean="0"/>
              <a:t> 1 ≠ </a:t>
            </a:r>
            <a:r>
              <a:rPr lang="fr-FR" dirty="0" err="1" smtClean="0"/>
              <a:t>tier</a:t>
            </a:r>
            <a:r>
              <a:rPr lang="fr-FR" dirty="0" smtClean="0"/>
              <a:t> 2)</a:t>
            </a:r>
          </a:p>
          <a:p>
            <a:r>
              <a:rPr lang="fr-FR" dirty="0" smtClean="0"/>
              <a:t>Problèmes : </a:t>
            </a:r>
          </a:p>
          <a:p>
            <a:pPr lvl="1"/>
            <a:r>
              <a:rPr lang="fr-FR" dirty="0" smtClean="0"/>
              <a:t>risques mal mesurés</a:t>
            </a:r>
          </a:p>
          <a:p>
            <a:pPr lvl="1"/>
            <a:r>
              <a:rPr lang="fr-FR" dirty="0" smtClean="0"/>
              <a:t>Assiette de risque insuffisante</a:t>
            </a:r>
          </a:p>
          <a:p>
            <a:r>
              <a:rPr lang="fr-FR" dirty="0" smtClean="0"/>
              <a:t>Extension aux risques de marché en 1996 + autorisation des modèles internes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60526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711</Words>
  <Application>Microsoft Macintosh PowerPoint</Application>
  <PresentationFormat>Présentation à l'écran (4:3)</PresentationFormat>
  <Paragraphs>101</Paragraphs>
  <Slides>19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Thème Office</vt:lpstr>
      <vt:lpstr>La régulation financière</vt:lpstr>
      <vt:lpstr>Plan de la présentation</vt:lpstr>
      <vt:lpstr> 1/ Les banques sont réglementées car elles sont « spéciales » (1)  </vt:lpstr>
      <vt:lpstr>1/ Les banques sont réglementées car elles sont « spéciales » (2)  </vt:lpstr>
      <vt:lpstr>Les crises bancaires ne sont pas rares </vt:lpstr>
      <vt:lpstr>Les crises bancaires et financières sont très coûteuses pour l’économie réelle</vt:lpstr>
      <vt:lpstr>Il faut donc réglementer les banques</vt:lpstr>
      <vt:lpstr>2/ La réglementation bancaire repose principalement sur des exigences  de fonds propres </vt:lpstr>
      <vt:lpstr>Ratio Cooke (1989)</vt:lpstr>
      <vt:lpstr>Bâle 2 (entrée en vigueur : 2007)</vt:lpstr>
      <vt:lpstr>3/ La dialectique réglementaire ou le jeu du chat et de la souris </vt:lpstr>
      <vt:lpstr>« dialectique réglementaire »</vt:lpstr>
      <vt:lpstr>“Basel: the mouse that did not roar” (Martin Wolf, 14 sept 2010, The Financial Times) </vt:lpstr>
      <vt:lpstr>« Fat cats »</vt:lpstr>
      <vt:lpstr>4/ La principale réforme en cours : Bâle 3 </vt:lpstr>
      <vt:lpstr> 4/ La principale réforme en cours : Bâle 3 </vt:lpstr>
      <vt:lpstr>Évolution de l’architecture de la supervision en Europe au 1er janvier 2011</vt:lpstr>
      <vt:lpstr>Conclusion</vt:lpstr>
      <vt:lpstr>(En milliers de milliards de dollars). Pozsar Z., T. Adrian, A. Ashcraft, H. Boesky (2010) : Shadow Banking, Federal Reserve Bank of New York, Staff Report no. 458, July 2010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Quelques questions sur l’efficacité du nouveau dispositif de supervision des banques</dc:title>
  <dc:creator>Utilisateur</dc:creator>
  <cp:lastModifiedBy>Utilisateur</cp:lastModifiedBy>
  <cp:revision>93</cp:revision>
  <dcterms:created xsi:type="dcterms:W3CDTF">2012-04-02T11:49:26Z</dcterms:created>
  <dcterms:modified xsi:type="dcterms:W3CDTF">2012-05-14T21:13:21Z</dcterms:modified>
</cp:coreProperties>
</file>