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Slides/notesSlide1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63" r:id="rId3"/>
    <p:sldId id="264" r:id="rId4"/>
    <p:sldId id="267" r:id="rId5"/>
    <p:sldId id="265" r:id="rId6"/>
    <p:sldId id="295" r:id="rId7"/>
    <p:sldId id="266" r:id="rId8"/>
    <p:sldId id="271" r:id="rId9"/>
    <p:sldId id="283" r:id="rId10"/>
    <p:sldId id="284" r:id="rId11"/>
    <p:sldId id="285" r:id="rId12"/>
    <p:sldId id="289" r:id="rId13"/>
    <p:sldId id="290" r:id="rId14"/>
    <p:sldId id="292" r:id="rId15"/>
    <p:sldId id="293" r:id="rId16"/>
    <p:sldId id="275" r:id="rId17"/>
    <p:sldId id="276" r:id="rId18"/>
    <p:sldId id="277" r:id="rId19"/>
    <p:sldId id="286" r:id="rId20"/>
    <p:sldId id="287" r:id="rId21"/>
    <p:sldId id="291" r:id="rId2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aurence Bernard" initials="LB" lastIdx="6" clrIdx="0"/>
  <p:cmAuthor id="1" name="Yolande BARRAU" initials="YB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760" y="1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commentAuthors" Target="commentAuthors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8T15:08:30.856" idx="3">
    <p:pos x="1054" y="391"/>
    <p:text>Les </p:tex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8T15:09:01.042" idx="5">
    <p:pos x="1098" y="391"/>
    <p:text>Les</p:tex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9-08T15:09:48.091" idx="6">
    <p:pos x="1119" y="391"/>
    <p:text>Les</p:tex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DD2E50-3A28-49A5-9489-CCBF87F18D31}" type="doc">
      <dgm:prSet loTypeId="urn:microsoft.com/office/officeart/2005/8/layout/radial3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fr-FR"/>
        </a:p>
      </dgm:t>
    </dgm:pt>
    <dgm:pt modelId="{753D044C-4870-42AB-9142-D78F81EDBE79}">
      <dgm:prSet phldrT="[Texte]" custT="1"/>
      <dgm:spPr/>
      <dgm:t>
        <a:bodyPr/>
        <a:lstStyle/>
        <a:p>
          <a:pPr>
            <a:lnSpc>
              <a:spcPct val="100000"/>
            </a:lnSpc>
          </a:pPr>
          <a:r>
            <a:rPr lang="fr-FR" sz="2800" dirty="0" smtClean="0"/>
            <a:t>L’activité </a:t>
          </a:r>
        </a:p>
        <a:p>
          <a:pPr>
            <a:lnSpc>
              <a:spcPct val="100000"/>
            </a:lnSpc>
          </a:pPr>
          <a:r>
            <a:rPr lang="fr-FR" sz="2800" dirty="0" smtClean="0"/>
            <a:t>de  veille permet</a:t>
          </a:r>
          <a:endParaRPr lang="fr-FR" sz="2800" dirty="0"/>
        </a:p>
      </dgm:t>
    </dgm:pt>
    <dgm:pt modelId="{B10F3BF8-F2DC-47A4-A0D0-E880D54B8133}" type="parTrans" cxnId="{4A3C99EE-933F-4BED-8321-B4CF6877F14B}">
      <dgm:prSet/>
      <dgm:spPr/>
      <dgm:t>
        <a:bodyPr/>
        <a:lstStyle/>
        <a:p>
          <a:endParaRPr lang="fr-FR" sz="2400"/>
        </a:p>
      </dgm:t>
    </dgm:pt>
    <dgm:pt modelId="{0AC37C22-0718-489F-9694-93DF2A612A3F}" type="sibTrans" cxnId="{4A3C99EE-933F-4BED-8321-B4CF6877F14B}">
      <dgm:prSet/>
      <dgm:spPr/>
      <dgm:t>
        <a:bodyPr/>
        <a:lstStyle/>
        <a:p>
          <a:endParaRPr lang="fr-FR" sz="2400"/>
        </a:p>
      </dgm:t>
    </dgm:pt>
    <dgm:pt modelId="{46115B2E-8555-4D5D-B08A-C59787A6E78E}">
      <dgm:prSet phldrT="[Texte]" custT="1"/>
      <dgm:spPr/>
      <dgm:t>
        <a:bodyPr/>
        <a:lstStyle/>
        <a:p>
          <a:r>
            <a:rPr lang="fr-FR" sz="1400" dirty="0" smtClean="0"/>
            <a:t>Un apprentissage autonome, réalisable dans un cadre collaboratif </a:t>
          </a:r>
          <a:endParaRPr lang="fr-FR" sz="1400" dirty="0"/>
        </a:p>
      </dgm:t>
    </dgm:pt>
    <dgm:pt modelId="{281E2FA2-1D10-42F4-B815-1EC05861ADCC}" type="parTrans" cxnId="{A34FB1BE-0476-44E0-A60E-CFB0EDAC5670}">
      <dgm:prSet/>
      <dgm:spPr/>
      <dgm:t>
        <a:bodyPr/>
        <a:lstStyle/>
        <a:p>
          <a:endParaRPr lang="fr-FR" sz="2400"/>
        </a:p>
      </dgm:t>
    </dgm:pt>
    <dgm:pt modelId="{582864AE-88EB-49B8-96B5-F2D2AAD5E48D}" type="sibTrans" cxnId="{A34FB1BE-0476-44E0-A60E-CFB0EDAC5670}">
      <dgm:prSet/>
      <dgm:spPr/>
      <dgm:t>
        <a:bodyPr/>
        <a:lstStyle/>
        <a:p>
          <a:endParaRPr lang="fr-FR" sz="2400"/>
        </a:p>
      </dgm:t>
    </dgm:pt>
    <dgm:pt modelId="{EA27D474-7A4D-4A54-A4B0-49E1F0EECAFC}">
      <dgm:prSet phldrT="[Texte]" custT="1"/>
      <dgm:spPr/>
      <dgm:t>
        <a:bodyPr/>
        <a:lstStyle/>
        <a:p>
          <a:r>
            <a:rPr lang="fr-FR" sz="1400" dirty="0" smtClean="0"/>
            <a:t>Une mise en contexte du droit dans un environnement professionnel</a:t>
          </a:r>
          <a:endParaRPr lang="fr-FR" sz="1400" dirty="0"/>
        </a:p>
      </dgm:t>
    </dgm:pt>
    <dgm:pt modelId="{E78DE2D5-CF81-4B47-859A-790FD609D297}" type="parTrans" cxnId="{4670FD7B-9301-4F11-9018-60624F06789F}">
      <dgm:prSet/>
      <dgm:spPr/>
      <dgm:t>
        <a:bodyPr/>
        <a:lstStyle/>
        <a:p>
          <a:endParaRPr lang="fr-FR" sz="2400"/>
        </a:p>
      </dgm:t>
    </dgm:pt>
    <dgm:pt modelId="{590116D5-0B36-4670-B047-DE0084FF3A01}" type="sibTrans" cxnId="{4670FD7B-9301-4F11-9018-60624F06789F}">
      <dgm:prSet/>
      <dgm:spPr/>
      <dgm:t>
        <a:bodyPr/>
        <a:lstStyle/>
        <a:p>
          <a:endParaRPr lang="fr-FR" sz="2400"/>
        </a:p>
      </dgm:t>
    </dgm:pt>
    <dgm:pt modelId="{EEDF1466-8686-4526-A840-E72985256932}">
      <dgm:prSet phldrT="[Texte]" custT="1"/>
      <dgm:spPr/>
      <dgm:t>
        <a:bodyPr/>
        <a:lstStyle/>
        <a:p>
          <a:r>
            <a:rPr lang="fr-FR" sz="1400" dirty="0" smtClean="0"/>
            <a:t>Un usage raisonné des TIC </a:t>
          </a:r>
        </a:p>
        <a:p>
          <a:r>
            <a:rPr lang="fr-FR" sz="1200" i="1" dirty="0" smtClean="0"/>
            <a:t>(support privilégié de la veille)  </a:t>
          </a:r>
          <a:endParaRPr lang="fr-FR" sz="1200" i="1" dirty="0"/>
        </a:p>
      </dgm:t>
    </dgm:pt>
    <dgm:pt modelId="{3F80D4DC-E32B-4131-9EE5-E0FD52AC7317}" type="parTrans" cxnId="{C76561E0-FE9A-4255-8C7A-5D93BA2A201A}">
      <dgm:prSet/>
      <dgm:spPr/>
      <dgm:t>
        <a:bodyPr/>
        <a:lstStyle/>
        <a:p>
          <a:endParaRPr lang="fr-FR" sz="2400"/>
        </a:p>
      </dgm:t>
    </dgm:pt>
    <dgm:pt modelId="{87DE48A7-06E1-4D94-8E26-2EF4EE3BB4EF}" type="sibTrans" cxnId="{C76561E0-FE9A-4255-8C7A-5D93BA2A201A}">
      <dgm:prSet/>
      <dgm:spPr/>
      <dgm:t>
        <a:bodyPr/>
        <a:lstStyle/>
        <a:p>
          <a:endParaRPr lang="fr-FR" sz="2400"/>
        </a:p>
      </dgm:t>
    </dgm:pt>
    <dgm:pt modelId="{71F85B12-119E-4B52-B86D-00AABF62F88B}">
      <dgm:prSet phldrT="[Texte]" custT="1"/>
      <dgm:spPr/>
      <dgm:t>
        <a:bodyPr/>
        <a:lstStyle/>
        <a:p>
          <a:r>
            <a:rPr lang="fr-FR" sz="1200" dirty="0" smtClean="0"/>
            <a:t>Nouvelles compétences : formation à la maîtrise de l’information</a:t>
          </a:r>
          <a:endParaRPr lang="fr-FR" sz="1200" dirty="0"/>
        </a:p>
      </dgm:t>
    </dgm:pt>
    <dgm:pt modelId="{C0D49AE5-E0AF-46E2-B781-844FD829C12A}" type="parTrans" cxnId="{EA8AE66B-E67D-4999-8A41-DA5F732B95B7}">
      <dgm:prSet/>
      <dgm:spPr/>
      <dgm:t>
        <a:bodyPr/>
        <a:lstStyle/>
        <a:p>
          <a:endParaRPr lang="fr-FR" sz="2400"/>
        </a:p>
      </dgm:t>
    </dgm:pt>
    <dgm:pt modelId="{F3F8D4BC-064E-44D6-91CF-E599BDD07CDC}" type="sibTrans" cxnId="{EA8AE66B-E67D-4999-8A41-DA5F732B95B7}">
      <dgm:prSet/>
      <dgm:spPr/>
      <dgm:t>
        <a:bodyPr/>
        <a:lstStyle/>
        <a:p>
          <a:endParaRPr lang="fr-FR" sz="2400"/>
        </a:p>
      </dgm:t>
    </dgm:pt>
    <dgm:pt modelId="{DDBC8C38-05E1-4986-B943-7260852871D3}">
      <dgm:prSet custT="1"/>
      <dgm:spPr/>
      <dgm:t>
        <a:bodyPr/>
        <a:lstStyle/>
        <a:p>
          <a:r>
            <a:rPr lang="fr-FR" sz="1400" dirty="0" smtClean="0"/>
            <a:t>Veille : compétence indispensable pour un informaticien</a:t>
          </a:r>
          <a:endParaRPr lang="fr-FR" sz="1400" dirty="0"/>
        </a:p>
      </dgm:t>
    </dgm:pt>
    <dgm:pt modelId="{E9C3C23D-B490-4CF3-8DDB-D62F71C94338}" type="parTrans" cxnId="{BD44FE4B-F551-45B1-9AA8-1534C4868E8C}">
      <dgm:prSet/>
      <dgm:spPr/>
      <dgm:t>
        <a:bodyPr/>
        <a:lstStyle/>
        <a:p>
          <a:endParaRPr lang="fr-FR" sz="2400"/>
        </a:p>
      </dgm:t>
    </dgm:pt>
    <dgm:pt modelId="{5C024C44-4673-4783-A0B3-116F5E3C8974}" type="sibTrans" cxnId="{BD44FE4B-F551-45B1-9AA8-1534C4868E8C}">
      <dgm:prSet/>
      <dgm:spPr/>
      <dgm:t>
        <a:bodyPr/>
        <a:lstStyle/>
        <a:p>
          <a:endParaRPr lang="fr-FR" sz="2400"/>
        </a:p>
      </dgm:t>
    </dgm:pt>
    <dgm:pt modelId="{8F871972-ECEA-4BE1-8CDC-4F682D1C6854}" type="pres">
      <dgm:prSet presAssocID="{3DDD2E50-3A28-49A5-9489-CCBF87F18D3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0F5462F9-332C-48D2-9D21-59937B23E89A}" type="pres">
      <dgm:prSet presAssocID="{3DDD2E50-3A28-49A5-9489-CCBF87F18D31}" presName="radial" presStyleCnt="0">
        <dgm:presLayoutVars>
          <dgm:animLvl val="ctr"/>
        </dgm:presLayoutVars>
      </dgm:prSet>
      <dgm:spPr/>
    </dgm:pt>
    <dgm:pt modelId="{013FC5FB-C2EC-4604-8763-52C186F4DF42}" type="pres">
      <dgm:prSet presAssocID="{753D044C-4870-42AB-9142-D78F81EDBE79}" presName="centerShape" presStyleLbl="vennNode1" presStyleIdx="0" presStyleCnt="6"/>
      <dgm:spPr/>
      <dgm:t>
        <a:bodyPr/>
        <a:lstStyle/>
        <a:p>
          <a:endParaRPr lang="fr-FR"/>
        </a:p>
      </dgm:t>
    </dgm:pt>
    <dgm:pt modelId="{CB6B5441-B7C9-4B25-9D6C-075DBDA58A8D}" type="pres">
      <dgm:prSet presAssocID="{46115B2E-8555-4D5D-B08A-C59787A6E78E}" presName="node" presStyleLbl="vennNode1" presStyleIdx="1" presStyleCnt="6" custScaleX="183780" custRadScaleRad="93666" custRadScaleInc="-2701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4AA7717-0010-4960-9F6E-680C46CE1B78}" type="pres">
      <dgm:prSet presAssocID="{EA27D474-7A4D-4A54-A4B0-49E1F0EECAFC}" presName="node" presStyleLbl="vennNode1" presStyleIdx="2" presStyleCnt="6" custScaleX="167389" custRadScaleRad="115707" custRadScaleInc="-10280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882B8AA1-F5C6-45CB-8E7F-50A16396D7AA}" type="pres">
      <dgm:prSet presAssocID="{EEDF1466-8686-4526-A840-E72985256932}" presName="node" presStyleLbl="vennNode1" presStyleIdx="3" presStyleCnt="6" custScaleX="193903" custRadScaleRad="104224" custRadScaleInc="-1384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A1CC32ED-03CE-40A1-B1B7-870821787510}" type="pres">
      <dgm:prSet presAssocID="{71F85B12-119E-4B52-B86D-00AABF62F88B}" presName="node" presStyleLbl="vennNode1" presStyleIdx="4" presStyleCnt="6" custScaleX="188053" custRadScaleRad="115808" custRadScaleInc="19018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5037CBAB-F8CA-49AD-9BAF-8616A378B31B}" type="pres">
      <dgm:prSet presAssocID="{DDBC8C38-05E1-4986-B943-7260852871D3}" presName="node" presStyleLbl="vennNode1" presStyleIdx="5" presStyleCnt="6" custScaleX="189874" custRadScaleRad="130591" custRadScaleInc="-18877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C76561E0-FE9A-4255-8C7A-5D93BA2A201A}" srcId="{753D044C-4870-42AB-9142-D78F81EDBE79}" destId="{EEDF1466-8686-4526-A840-E72985256932}" srcOrd="2" destOrd="0" parTransId="{3F80D4DC-E32B-4131-9EE5-E0FD52AC7317}" sibTransId="{87DE48A7-06E1-4D94-8E26-2EF4EE3BB4EF}"/>
    <dgm:cxn modelId="{EA8AE66B-E67D-4999-8A41-DA5F732B95B7}" srcId="{753D044C-4870-42AB-9142-D78F81EDBE79}" destId="{71F85B12-119E-4B52-B86D-00AABF62F88B}" srcOrd="3" destOrd="0" parTransId="{C0D49AE5-E0AF-46E2-B781-844FD829C12A}" sibTransId="{F3F8D4BC-064E-44D6-91CF-E599BDD07CDC}"/>
    <dgm:cxn modelId="{BD44FE4B-F551-45B1-9AA8-1534C4868E8C}" srcId="{753D044C-4870-42AB-9142-D78F81EDBE79}" destId="{DDBC8C38-05E1-4986-B943-7260852871D3}" srcOrd="4" destOrd="0" parTransId="{E9C3C23D-B490-4CF3-8DDB-D62F71C94338}" sibTransId="{5C024C44-4673-4783-A0B3-116F5E3C8974}"/>
    <dgm:cxn modelId="{AFC18682-1AEF-43ED-B66A-EBFAD3D35A13}" type="presOf" srcId="{46115B2E-8555-4D5D-B08A-C59787A6E78E}" destId="{CB6B5441-B7C9-4B25-9D6C-075DBDA58A8D}" srcOrd="0" destOrd="0" presId="urn:microsoft.com/office/officeart/2005/8/layout/radial3"/>
    <dgm:cxn modelId="{A34FB1BE-0476-44E0-A60E-CFB0EDAC5670}" srcId="{753D044C-4870-42AB-9142-D78F81EDBE79}" destId="{46115B2E-8555-4D5D-B08A-C59787A6E78E}" srcOrd="0" destOrd="0" parTransId="{281E2FA2-1D10-42F4-B815-1EC05861ADCC}" sibTransId="{582864AE-88EB-49B8-96B5-F2D2AAD5E48D}"/>
    <dgm:cxn modelId="{4A3C99EE-933F-4BED-8321-B4CF6877F14B}" srcId="{3DDD2E50-3A28-49A5-9489-CCBF87F18D31}" destId="{753D044C-4870-42AB-9142-D78F81EDBE79}" srcOrd="0" destOrd="0" parTransId="{B10F3BF8-F2DC-47A4-A0D0-E880D54B8133}" sibTransId="{0AC37C22-0718-489F-9694-93DF2A612A3F}"/>
    <dgm:cxn modelId="{1277C141-0D9E-467C-B0C6-FFB30CA58C3E}" type="presOf" srcId="{DDBC8C38-05E1-4986-B943-7260852871D3}" destId="{5037CBAB-F8CA-49AD-9BAF-8616A378B31B}" srcOrd="0" destOrd="0" presId="urn:microsoft.com/office/officeart/2005/8/layout/radial3"/>
    <dgm:cxn modelId="{55150697-D959-482A-9E01-C02C23DA3DE1}" type="presOf" srcId="{EA27D474-7A4D-4A54-A4B0-49E1F0EECAFC}" destId="{54AA7717-0010-4960-9F6E-680C46CE1B78}" srcOrd="0" destOrd="0" presId="urn:microsoft.com/office/officeart/2005/8/layout/radial3"/>
    <dgm:cxn modelId="{B5AE226A-40BC-4A19-819C-D01A427B8263}" type="presOf" srcId="{71F85B12-119E-4B52-B86D-00AABF62F88B}" destId="{A1CC32ED-03CE-40A1-B1B7-870821787510}" srcOrd="0" destOrd="0" presId="urn:microsoft.com/office/officeart/2005/8/layout/radial3"/>
    <dgm:cxn modelId="{4670FD7B-9301-4F11-9018-60624F06789F}" srcId="{753D044C-4870-42AB-9142-D78F81EDBE79}" destId="{EA27D474-7A4D-4A54-A4B0-49E1F0EECAFC}" srcOrd="1" destOrd="0" parTransId="{E78DE2D5-CF81-4B47-859A-790FD609D297}" sibTransId="{590116D5-0B36-4670-B047-DE0084FF3A01}"/>
    <dgm:cxn modelId="{1E70E746-172F-4667-B9C2-87FBECE680DB}" type="presOf" srcId="{EEDF1466-8686-4526-A840-E72985256932}" destId="{882B8AA1-F5C6-45CB-8E7F-50A16396D7AA}" srcOrd="0" destOrd="0" presId="urn:microsoft.com/office/officeart/2005/8/layout/radial3"/>
    <dgm:cxn modelId="{6A0E252D-7E18-4297-AA8C-BBBDD11E46A0}" type="presOf" srcId="{3DDD2E50-3A28-49A5-9489-CCBF87F18D31}" destId="{8F871972-ECEA-4BE1-8CDC-4F682D1C6854}" srcOrd="0" destOrd="0" presId="urn:microsoft.com/office/officeart/2005/8/layout/radial3"/>
    <dgm:cxn modelId="{1901CF30-0084-4A11-B8AA-EA05DFE39674}" type="presOf" srcId="{753D044C-4870-42AB-9142-D78F81EDBE79}" destId="{013FC5FB-C2EC-4604-8763-52C186F4DF42}" srcOrd="0" destOrd="0" presId="urn:microsoft.com/office/officeart/2005/8/layout/radial3"/>
    <dgm:cxn modelId="{D0276362-A129-4715-A845-96DCC91A7701}" type="presParOf" srcId="{8F871972-ECEA-4BE1-8CDC-4F682D1C6854}" destId="{0F5462F9-332C-48D2-9D21-59937B23E89A}" srcOrd="0" destOrd="0" presId="urn:microsoft.com/office/officeart/2005/8/layout/radial3"/>
    <dgm:cxn modelId="{BC106EC6-7046-4B9B-8C7C-F387B1549A45}" type="presParOf" srcId="{0F5462F9-332C-48D2-9D21-59937B23E89A}" destId="{013FC5FB-C2EC-4604-8763-52C186F4DF42}" srcOrd="0" destOrd="0" presId="urn:microsoft.com/office/officeart/2005/8/layout/radial3"/>
    <dgm:cxn modelId="{C3FDFD0C-39C0-4863-88D8-7BE088A9FA6A}" type="presParOf" srcId="{0F5462F9-332C-48D2-9D21-59937B23E89A}" destId="{CB6B5441-B7C9-4B25-9D6C-075DBDA58A8D}" srcOrd="1" destOrd="0" presId="urn:microsoft.com/office/officeart/2005/8/layout/radial3"/>
    <dgm:cxn modelId="{766D68F1-0103-445B-B8DD-D1918EFCFFCB}" type="presParOf" srcId="{0F5462F9-332C-48D2-9D21-59937B23E89A}" destId="{54AA7717-0010-4960-9F6E-680C46CE1B78}" srcOrd="2" destOrd="0" presId="urn:microsoft.com/office/officeart/2005/8/layout/radial3"/>
    <dgm:cxn modelId="{FB4018BD-8242-4C52-9CBA-C560DE5D7372}" type="presParOf" srcId="{0F5462F9-332C-48D2-9D21-59937B23E89A}" destId="{882B8AA1-F5C6-45CB-8E7F-50A16396D7AA}" srcOrd="3" destOrd="0" presId="urn:microsoft.com/office/officeart/2005/8/layout/radial3"/>
    <dgm:cxn modelId="{96797C94-62A2-4B71-8FAD-BE7B59ADD512}" type="presParOf" srcId="{0F5462F9-332C-48D2-9D21-59937B23E89A}" destId="{A1CC32ED-03CE-40A1-B1B7-870821787510}" srcOrd="4" destOrd="0" presId="urn:microsoft.com/office/officeart/2005/8/layout/radial3"/>
    <dgm:cxn modelId="{9757703C-52F8-49EA-B385-345C9CD41BBE}" type="presParOf" srcId="{0F5462F9-332C-48D2-9D21-59937B23E89A}" destId="{5037CBAB-F8CA-49AD-9BAF-8616A378B31B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3FC5FB-C2EC-4604-8763-52C186F4DF42}">
      <dsp:nvSpPr>
        <dsp:cNvPr id="0" name=""/>
        <dsp:cNvSpPr/>
      </dsp:nvSpPr>
      <dsp:spPr>
        <a:xfrm>
          <a:off x="1777224" y="1008416"/>
          <a:ext cx="2337593" cy="233759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L’activité </a:t>
          </a:r>
        </a:p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fr-FR" sz="2800" kern="1200" dirty="0" smtClean="0"/>
            <a:t>de  veille permet</a:t>
          </a:r>
          <a:endParaRPr lang="fr-FR" sz="2800" kern="1200" dirty="0"/>
        </a:p>
      </dsp:txBody>
      <dsp:txXfrm>
        <a:off x="2119557" y="1350749"/>
        <a:ext cx="1652927" cy="1652927"/>
      </dsp:txXfrm>
    </dsp:sp>
    <dsp:sp modelId="{CB6B5441-B7C9-4B25-9D6C-075DBDA58A8D}">
      <dsp:nvSpPr>
        <dsp:cNvPr id="0" name=""/>
        <dsp:cNvSpPr/>
      </dsp:nvSpPr>
      <dsp:spPr>
        <a:xfrm>
          <a:off x="1397650" y="249751"/>
          <a:ext cx="2148014" cy="1168796"/>
        </a:xfrm>
        <a:prstGeom prst="ellipse">
          <a:avLst/>
        </a:prstGeom>
        <a:solidFill>
          <a:schemeClr val="accent5">
            <a:alpha val="50000"/>
            <a:hueOff val="1634391"/>
            <a:satOff val="1115"/>
            <a:lumOff val="-313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Un apprentissage autonome, réalisable dans un cadre collaboratif </a:t>
          </a:r>
          <a:endParaRPr lang="fr-FR" sz="1400" kern="1200" dirty="0"/>
        </a:p>
      </dsp:txBody>
      <dsp:txXfrm>
        <a:off x="1712219" y="420917"/>
        <a:ext cx="1518876" cy="826464"/>
      </dsp:txXfrm>
    </dsp:sp>
    <dsp:sp modelId="{54AA7717-0010-4960-9F6E-680C46CE1B78}">
      <dsp:nvSpPr>
        <dsp:cNvPr id="0" name=""/>
        <dsp:cNvSpPr/>
      </dsp:nvSpPr>
      <dsp:spPr>
        <a:xfrm>
          <a:off x="3557244" y="838037"/>
          <a:ext cx="1956437" cy="1168796"/>
        </a:xfrm>
        <a:prstGeom prst="ellipse">
          <a:avLst/>
        </a:prstGeom>
        <a:solidFill>
          <a:schemeClr val="accent5">
            <a:alpha val="50000"/>
            <a:hueOff val="3268782"/>
            <a:satOff val="2231"/>
            <a:lumOff val="-627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Une mise en contexte du droit dans un environnement professionnel</a:t>
          </a:r>
          <a:endParaRPr lang="fr-FR" sz="1400" kern="1200" dirty="0"/>
        </a:p>
      </dsp:txBody>
      <dsp:txXfrm>
        <a:off x="3843758" y="1009203"/>
        <a:ext cx="1383409" cy="826464"/>
      </dsp:txXfrm>
    </dsp:sp>
    <dsp:sp modelId="{882B8AA1-F5C6-45CB-8E7F-50A16396D7AA}">
      <dsp:nvSpPr>
        <dsp:cNvPr id="0" name=""/>
        <dsp:cNvSpPr/>
      </dsp:nvSpPr>
      <dsp:spPr>
        <a:xfrm>
          <a:off x="2952322" y="2694456"/>
          <a:ext cx="2266332" cy="1168796"/>
        </a:xfrm>
        <a:prstGeom prst="ellipse">
          <a:avLst/>
        </a:prstGeom>
        <a:solidFill>
          <a:schemeClr val="accent5">
            <a:alpha val="50000"/>
            <a:hueOff val="4903174"/>
            <a:satOff val="3346"/>
            <a:lumOff val="-9411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Un usage raisonné des TIC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i="1" kern="1200" dirty="0" smtClean="0"/>
            <a:t>(support privilégié de la veille)  </a:t>
          </a:r>
          <a:endParaRPr lang="fr-FR" sz="1200" i="1" kern="1200" dirty="0"/>
        </a:p>
      </dsp:txBody>
      <dsp:txXfrm>
        <a:off x="3284219" y="2865622"/>
        <a:ext cx="1602538" cy="826464"/>
      </dsp:txXfrm>
    </dsp:sp>
    <dsp:sp modelId="{A1CC32ED-03CE-40A1-B1B7-870821787510}">
      <dsp:nvSpPr>
        <dsp:cNvPr id="0" name=""/>
        <dsp:cNvSpPr/>
      </dsp:nvSpPr>
      <dsp:spPr>
        <a:xfrm>
          <a:off x="504057" y="2732032"/>
          <a:ext cx="2197957" cy="1168796"/>
        </a:xfrm>
        <a:prstGeom prst="ellipse">
          <a:avLst/>
        </a:prstGeom>
        <a:solidFill>
          <a:schemeClr val="accent5">
            <a:alpha val="50000"/>
            <a:hueOff val="6537565"/>
            <a:satOff val="4462"/>
            <a:lumOff val="-1254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200" kern="1200" dirty="0" smtClean="0"/>
            <a:t>Nouvelles compétences : formation à la maîtrise de l’information</a:t>
          </a:r>
          <a:endParaRPr lang="fr-FR" sz="1200" kern="1200" dirty="0"/>
        </a:p>
      </dsp:txBody>
      <dsp:txXfrm>
        <a:off x="825940" y="2903198"/>
        <a:ext cx="1554191" cy="826464"/>
      </dsp:txXfrm>
    </dsp:sp>
    <dsp:sp modelId="{5037CBAB-F8CA-49AD-9BAF-8616A378B31B}">
      <dsp:nvSpPr>
        <dsp:cNvPr id="0" name=""/>
        <dsp:cNvSpPr/>
      </dsp:nvSpPr>
      <dsp:spPr>
        <a:xfrm>
          <a:off x="0" y="1440163"/>
          <a:ext cx="2219241" cy="1168796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FR" sz="1400" kern="1200" dirty="0" smtClean="0"/>
            <a:t>Veille : compétence indispensable pour un informaticien</a:t>
          </a:r>
          <a:endParaRPr lang="fr-FR" sz="1400" kern="1200" dirty="0"/>
        </a:p>
      </dsp:txBody>
      <dsp:txXfrm>
        <a:off x="325000" y="1611329"/>
        <a:ext cx="1569241" cy="826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9924E-BE5C-456D-A584-163030EF212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47BE4-B7EF-4302-A7EB-10682E2E74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6820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* Non</a:t>
            </a:r>
            <a:r>
              <a:rPr lang="fr-FR" baseline="0" dirty="0" smtClean="0"/>
              <a:t> validés par l’inspection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47BE4-B7EF-4302-A7EB-10682E2E747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600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Questions modifiées, annexes rajoutées, retirées, complément</a:t>
            </a:r>
            <a:r>
              <a:rPr lang="fr-FR" baseline="0" dirty="0" smtClean="0"/>
              <a:t> apporté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247BE4-B7EF-4302-A7EB-10682E2E747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494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CA461FE-E0F2-45B5-95B5-CC31AD55D414}" type="datetimeFigureOut">
              <a:rPr lang="fr-FR" smtClean="0"/>
              <a:t>14/10/13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F99E8FE-0ABE-4D56-BAB1-DE3BB63D0F23}" type="slidenum">
              <a:rPr lang="fr-FR" smtClean="0"/>
              <a:t>‹#›</a:t>
            </a:fld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19.xml"/><Relationship Id="rId3" Type="http://schemas.openxmlformats.org/officeDocument/2006/relationships/slide" Target="slide2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slide" Target="slide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2.ac-lyon.fr/enseigne/ecogestion/legt/spip.php?article712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hyperlink" Target="http://www.reseaucerta.org/sujet-edm-bts-s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archives.reseaucerta.org/sio/edm/" TargetMode="External"/><Relationship Id="rId5" Type="http://schemas.openxmlformats.org/officeDocument/2006/relationships/comments" Target="../comments/comment1.xm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://www2.ac-lyon.fr/enseigne/ecogestion/legt/" TargetMode="External"/><Relationship Id="rId5" Type="http://schemas.openxmlformats.org/officeDocument/2006/relationships/hyperlink" Target="http://www.pearltrees.com/btssio" TargetMode="External"/><Relationship Id="rId6" Type="http://schemas.openxmlformats.org/officeDocument/2006/relationships/image" Target="../media/image8.png"/><Relationship Id="rId7" Type="http://schemas.openxmlformats.org/officeDocument/2006/relationships/image" Target="../media/image9.jpeg"/><Relationship Id="rId8" Type="http://schemas.openxmlformats.org/officeDocument/2006/relationships/comments" Target="../comments/comment2.xm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comments" Target="../comments/comment3.xm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telier-edm.reseaucerta.org/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6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43608" y="3140968"/>
            <a:ext cx="2808312" cy="1780108"/>
          </a:xfrm>
        </p:spPr>
        <p:txBody>
          <a:bodyPr>
            <a:normAutofit fontScale="90000"/>
          </a:bodyPr>
          <a:lstStyle/>
          <a:p>
            <a:pPr algn="l"/>
            <a:r>
              <a:rPr lang="fr-FR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fr-FR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BTS SIO</a:t>
            </a:r>
            <a:br>
              <a:rPr lang="fr-FR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EDM</a:t>
            </a:r>
            <a:br>
              <a:rPr lang="fr-FR" sz="60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1520" y="5229200"/>
            <a:ext cx="6400800" cy="1752600"/>
          </a:xfrm>
        </p:spPr>
        <p:txBody>
          <a:bodyPr/>
          <a:lstStyle/>
          <a:p>
            <a:endParaRPr lang="fr-FR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fr-FR" sz="2000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PARIS 25 JUIN 2013</a:t>
            </a:r>
          </a:p>
          <a:p>
            <a:pPr algn="l"/>
            <a:r>
              <a:rPr lang="fr-FR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Lycée Turgot-Paris</a:t>
            </a:r>
            <a:endParaRPr lang="fr-FR" sz="2000" dirty="0"/>
          </a:p>
        </p:txBody>
      </p:sp>
      <p:sp>
        <p:nvSpPr>
          <p:cNvPr id="4" name="ZoneTexte 3"/>
          <p:cNvSpPr txBox="1"/>
          <p:nvPr/>
        </p:nvSpPr>
        <p:spPr>
          <a:xfrm>
            <a:off x="4716016" y="836712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Présentation générale 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4694952" y="1844824"/>
            <a:ext cx="403244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Programme de la formation :</a:t>
            </a:r>
          </a:p>
          <a:p>
            <a:endParaRPr lang="fr-FR" u="sng" dirty="0" smtClean="0"/>
          </a:p>
          <a:p>
            <a:r>
              <a:rPr lang="fr-FR" dirty="0" smtClean="0"/>
              <a:t>Le </a:t>
            </a:r>
            <a:r>
              <a:rPr lang="fr-FR" dirty="0"/>
              <a:t>sujet 2013</a:t>
            </a:r>
          </a:p>
          <a:p>
            <a:r>
              <a:rPr lang="fr-FR" dirty="0"/>
              <a:t>Les ressources pour enseigner :</a:t>
            </a:r>
          </a:p>
          <a:p>
            <a:pPr marL="285750" indent="-285750">
              <a:buFontTx/>
              <a:buChar char="-"/>
            </a:pPr>
            <a:r>
              <a:rPr lang="fr-FR" dirty="0"/>
              <a:t>Ressources du réseau </a:t>
            </a:r>
            <a:r>
              <a:rPr lang="fr-FR" dirty="0" err="1"/>
              <a:t>Certa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/>
              <a:t>Les fiches ressources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Ressources </a:t>
            </a:r>
            <a:r>
              <a:rPr lang="fr-FR" dirty="0"/>
              <a:t>de l’atelier </a:t>
            </a:r>
            <a:r>
              <a:rPr lang="fr-FR" dirty="0" err="1"/>
              <a:t>Certa</a:t>
            </a:r>
            <a:endParaRPr lang="fr-FR" dirty="0"/>
          </a:p>
          <a:p>
            <a:pPr marL="285750" indent="-285750">
              <a:buFontTx/>
              <a:buChar char="-"/>
            </a:pPr>
            <a:r>
              <a:rPr lang="fr-FR" dirty="0" smtClean="0"/>
              <a:t>Ressources </a:t>
            </a:r>
            <a:r>
              <a:rPr lang="fr-FR" dirty="0"/>
              <a:t>de la liste </a:t>
            </a:r>
            <a:r>
              <a:rPr lang="fr-FR" dirty="0" err="1" smtClean="0"/>
              <a:t>sioedm</a:t>
            </a:r>
            <a:endParaRPr lang="fr-FR" dirty="0" smtClean="0"/>
          </a:p>
          <a:p>
            <a:pPr marL="285750" indent="-285750">
              <a:buFontTx/>
              <a:buChar char="-"/>
            </a:pPr>
            <a:r>
              <a:rPr lang="fr-FR" dirty="0" smtClean="0"/>
              <a:t>Des règles à respecter</a:t>
            </a:r>
          </a:p>
          <a:p>
            <a:r>
              <a:rPr lang="fr-FR" dirty="0" smtClean="0"/>
              <a:t>Enseigner avec la méthode des cas :</a:t>
            </a:r>
          </a:p>
          <a:p>
            <a:r>
              <a:rPr lang="fr-FR" dirty="0" smtClean="0"/>
              <a:t>La veille juridique</a:t>
            </a:r>
          </a:p>
          <a:p>
            <a:r>
              <a:rPr lang="fr-FR" dirty="0" smtClean="0"/>
              <a:t>Les outils</a:t>
            </a:r>
          </a:p>
          <a:p>
            <a:r>
              <a:rPr lang="fr-FR" dirty="0" smtClean="0"/>
              <a:t>La progression pédagogique</a:t>
            </a:r>
          </a:p>
          <a:p>
            <a:r>
              <a:rPr lang="fr-FR" dirty="0" smtClean="0"/>
              <a:t>La professionnalisation</a:t>
            </a:r>
          </a:p>
          <a:p>
            <a:r>
              <a:rPr lang="fr-FR" dirty="0" smtClean="0"/>
              <a:t>Les ateliers de l’après-midi</a:t>
            </a:r>
          </a:p>
        </p:txBody>
      </p:sp>
    </p:spTree>
    <p:extLst>
      <p:ext uri="{BB962C8B-B14F-4D97-AF65-F5344CB8AC3E}">
        <p14:creationId xmlns:p14="http://schemas.microsoft.com/office/powerpoint/2010/main" val="43390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04664"/>
            <a:ext cx="3672407" cy="258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915816" y="380916"/>
            <a:ext cx="151216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Version d’origine</a:t>
            </a:r>
          </a:p>
          <a:p>
            <a:r>
              <a:rPr lang="fr-FR" sz="1200" i="1" dirty="0" smtClean="0">
                <a:solidFill>
                  <a:srgbClr val="FF0000"/>
                </a:solidFill>
              </a:rPr>
              <a:t>(atelier </a:t>
            </a:r>
            <a:r>
              <a:rPr lang="fr-FR" sz="1200" i="1" dirty="0" err="1" smtClean="0">
                <a:solidFill>
                  <a:srgbClr val="FF0000"/>
                </a:solidFill>
              </a:rPr>
              <a:t>Certa</a:t>
            </a:r>
            <a:r>
              <a:rPr lang="fr-FR" sz="1200" i="1" dirty="0" smtClean="0">
                <a:solidFill>
                  <a:srgbClr val="FF0000"/>
                </a:solidFill>
              </a:rPr>
              <a:t>)</a:t>
            </a:r>
            <a:endParaRPr lang="fr-FR" sz="1200" i="1" dirty="0">
              <a:solidFill>
                <a:srgbClr val="FF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499992" y="380916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Nouvelle version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4629212" y="5085184"/>
            <a:ext cx="42484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i="1" u="sng" dirty="0" smtClean="0"/>
              <a:t>Complément : </a:t>
            </a:r>
            <a:r>
              <a:rPr lang="fr-FR" sz="1100" i="1" dirty="0" smtClean="0"/>
              <a:t> </a:t>
            </a:r>
            <a:r>
              <a:rPr lang="fr-FR" sz="1100" i="1" dirty="0"/>
              <a:t>notion SI </a:t>
            </a:r>
          </a:p>
          <a:p>
            <a:r>
              <a:rPr lang="fr-FR" sz="1100" i="1" dirty="0"/>
              <a:t>Un système d’information est un ensemble organisé de ressources : matériel, logiciel, personnel, données, procédures, …permettant d’acquérir, traiter, stocker, communiquer des informations (sous forme de données, textes, images, sons, etc.) dans et entre des organisations. Robert </a:t>
            </a:r>
            <a:r>
              <a:rPr lang="fr-FR" sz="1100" i="1" dirty="0" err="1" smtClean="0"/>
              <a:t>Reix</a:t>
            </a:r>
            <a:endParaRPr lang="fr-FR" sz="1100" i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53" y="2985254"/>
            <a:ext cx="3719175" cy="2378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020" y="750248"/>
            <a:ext cx="4464496" cy="4334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Ellipse 4"/>
          <p:cNvSpPr/>
          <p:nvPr/>
        </p:nvSpPr>
        <p:spPr>
          <a:xfrm>
            <a:off x="4283968" y="750248"/>
            <a:ext cx="1512168" cy="15124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6838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47156" y="824675"/>
            <a:ext cx="48965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fr-FR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L’étudiant </a:t>
            </a:r>
            <a:r>
              <a:rPr lang="fr-FR" dirty="0" smtClean="0"/>
              <a:t>dispose donc 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Du contexte (explicité)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De la mission et de ses annexes (papier ou sur ENT)</a:t>
            </a:r>
          </a:p>
          <a:p>
            <a:pPr marL="285750" indent="-285750">
              <a:buFontTx/>
              <a:buChar char="-"/>
            </a:pPr>
            <a:endParaRPr lang="fr-FR" dirty="0"/>
          </a:p>
          <a:p>
            <a:r>
              <a:rPr lang="fr-FR" dirty="0" smtClean="0"/>
              <a:t>Il travaille en groupe (éventuellement) dans un temps imparti </a:t>
            </a:r>
          </a:p>
          <a:p>
            <a:endParaRPr lang="fr-FR" dirty="0"/>
          </a:p>
          <a:p>
            <a:r>
              <a:rPr lang="fr-FR" u="sng" dirty="0" smtClean="0"/>
              <a:t>Plusieurs pratiques possibles </a:t>
            </a:r>
            <a:r>
              <a:rPr lang="fr-FR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Une réunion bilan à H+1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Un document complémentaire déposé à H+1 en cas de difficultés avérées</a:t>
            </a:r>
          </a:p>
          <a:p>
            <a:pPr marL="285750" indent="-285750">
              <a:buFontTx/>
              <a:buChar char="-"/>
            </a:pPr>
            <a:r>
              <a:rPr lang="fr-FR" dirty="0" smtClean="0"/>
              <a:t>Un document à rendre par le groupe (papier, document numérisé…)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109019" y="692696"/>
            <a:ext cx="381642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</a:t>
            </a:r>
            <a:r>
              <a:rPr lang="fr-FR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Une synthèse </a:t>
            </a:r>
            <a:r>
              <a:rPr lang="fr-FR" dirty="0" smtClean="0"/>
              <a:t>peut être faite à la fin d’une mission ou du cas sous forme de :</a:t>
            </a:r>
          </a:p>
          <a:p>
            <a:endParaRPr lang="fr-FR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Synthèse rédigée par les étudiants</a:t>
            </a:r>
          </a:p>
          <a:p>
            <a:endParaRPr lang="fr-FR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La fiche ressource peut aussi être utilisée en synthèse, présentée par le professeur ou un groupe d’élèves</a:t>
            </a:r>
          </a:p>
          <a:p>
            <a:endParaRPr lang="fr-FR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fr-FR" dirty="0"/>
              <a:t>Carte heuristique construite par les étudiants en mode </a:t>
            </a:r>
            <a:r>
              <a:rPr lang="fr-FR" dirty="0" smtClean="0"/>
              <a:t>synchrone 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(Google Drive, exemples de </a:t>
            </a:r>
            <a:r>
              <a:rPr lang="fr-FR" dirty="0" err="1" smtClean="0">
                <a:solidFill>
                  <a:schemeClr val="accent3">
                    <a:lumMod val="50000"/>
                  </a:schemeClr>
                </a:solidFill>
              </a:rPr>
              <a:t>Cmaps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3">
                    <a:lumMod val="50000"/>
                  </a:schemeClr>
                </a:solidFill>
              </a:rPr>
              <a:t>tool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réalisées par les étudiants  :    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  <a:hlinkClick r:id="rId2" action="ppaction://hlinksldjump"/>
              </a:rPr>
              <a:t>1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et 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  <a:hlinkClick r:id="rId3" action="ppaction://hlinksldjump"/>
              </a:rPr>
              <a:t>2</a:t>
            </a:r>
            <a:r>
              <a:rPr lang="fr-FR" dirty="0" smtClean="0">
                <a:solidFill>
                  <a:schemeClr val="accent3">
                    <a:lumMod val="50000"/>
                  </a:schemeClr>
                </a:solidFill>
              </a:rPr>
              <a:t> …)</a:t>
            </a:r>
            <a:endParaRPr lang="fr-FR" dirty="0">
              <a:solidFill>
                <a:schemeClr val="accent3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endParaRPr lang="fr-FR" dirty="0" smtClean="0"/>
          </a:p>
          <a:p>
            <a:pPr marL="285750" indent="-285750">
              <a:buFont typeface="Wingdings" pitchFamily="2" charset="2"/>
              <a:buChar char="ü"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411760" y="5445224"/>
            <a:ext cx="62300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u="sng" dirty="0" smtClean="0"/>
              <a:t>La mission 2 </a:t>
            </a:r>
            <a:r>
              <a:rPr lang="fr-FR" sz="1600" i="1" dirty="0" smtClean="0"/>
              <a:t>du cas SDNC peut être abordée différemment : la fiche ressource serait distribuée lors de la mise en route</a:t>
            </a:r>
          </a:p>
          <a:p>
            <a:r>
              <a:rPr lang="fr-FR" sz="1600" i="1" u="sng" dirty="0" smtClean="0"/>
              <a:t>La mission 3 </a:t>
            </a:r>
            <a:r>
              <a:rPr lang="fr-FR" sz="1600" i="1" dirty="0" smtClean="0"/>
              <a:t>consiste davantage en un travail de synthèse. Elle permet de vérifier les acquis. Elle peut se faire de façon collaborative</a:t>
            </a:r>
            <a:endParaRPr lang="fr-FR" sz="1600" i="1" dirty="0"/>
          </a:p>
        </p:txBody>
      </p:sp>
    </p:spTree>
    <p:extLst>
      <p:ext uri="{BB962C8B-B14F-4D97-AF65-F5344CB8AC3E}">
        <p14:creationId xmlns:p14="http://schemas.microsoft.com/office/powerpoint/2010/main" val="1782165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e 3"/>
          <p:cNvGraphicFramePr/>
          <p:nvPr>
            <p:extLst>
              <p:ext uri="{D42A27DB-BD31-4B8C-83A1-F6EECF244321}">
                <p14:modId xmlns:p14="http://schemas.microsoft.com/office/powerpoint/2010/main" val="3569462580"/>
              </p:ext>
            </p:extLst>
          </p:nvPr>
        </p:nvGraphicFramePr>
        <p:xfrm>
          <a:off x="179512" y="404664"/>
          <a:ext cx="576064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6690167" y="177281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1600" i="1" dirty="0" smtClean="0"/>
              <a:t>veille juridique</a:t>
            </a:r>
            <a:endParaRPr lang="fr-FR" sz="1600" i="1" dirty="0"/>
          </a:p>
        </p:txBody>
      </p:sp>
      <p:sp>
        <p:nvSpPr>
          <p:cNvPr id="6" name="ZoneTexte 5"/>
          <p:cNvSpPr txBox="1"/>
          <p:nvPr/>
        </p:nvSpPr>
        <p:spPr>
          <a:xfrm>
            <a:off x="6228184" y="2866281"/>
            <a:ext cx="2448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1200" i="1" dirty="0" smtClean="0">
                <a:solidFill>
                  <a:srgbClr val="009900"/>
                </a:solidFill>
              </a:rPr>
              <a:t>Mettre en perspective </a:t>
            </a:r>
            <a:r>
              <a:rPr lang="fr-FR" sz="1200" i="1" dirty="0">
                <a:solidFill>
                  <a:srgbClr val="009900"/>
                </a:solidFill>
              </a:rPr>
              <a:t>l’évolution du </a:t>
            </a:r>
            <a:r>
              <a:rPr lang="fr-FR" sz="1200" i="1" dirty="0" smtClean="0">
                <a:solidFill>
                  <a:srgbClr val="009900"/>
                </a:solidFill>
              </a:rPr>
              <a:t>droit au travers d’une modification de la loi, de la jurisprudence…</a:t>
            </a:r>
            <a:endParaRPr lang="fr-FR" sz="1200" i="1" dirty="0">
              <a:solidFill>
                <a:srgbClr val="0099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5679002" y="2204864"/>
            <a:ext cx="16661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1400" i="1" dirty="0" smtClean="0">
                <a:solidFill>
                  <a:srgbClr val="7030A0"/>
                </a:solidFill>
              </a:rPr>
              <a:t>Thème national </a:t>
            </a:r>
          </a:p>
          <a:p>
            <a:r>
              <a:rPr lang="fr-FR" sz="1400" i="1" dirty="0" smtClean="0">
                <a:solidFill>
                  <a:srgbClr val="7030A0"/>
                </a:solidFill>
              </a:rPr>
              <a:t>d’étude au BO</a:t>
            </a:r>
            <a:endParaRPr lang="fr-FR" sz="1400" i="1" dirty="0">
              <a:solidFill>
                <a:srgbClr val="7030A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980345" y="3717032"/>
            <a:ext cx="2808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1200" i="1" dirty="0" smtClean="0">
                <a:solidFill>
                  <a:srgbClr val="0070C0"/>
                </a:solidFill>
              </a:rPr>
              <a:t>Évaluation écrite à l’examen final</a:t>
            </a:r>
            <a:endParaRPr lang="fr-FR" sz="1200" i="1" dirty="0">
              <a:solidFill>
                <a:srgbClr val="0070C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267744" y="5373216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C00000"/>
                </a:solidFill>
              </a:rPr>
              <a:t>Tenir compte du caractère</a:t>
            </a:r>
            <a:r>
              <a:rPr lang="fr-FR" i="1" u="sng" dirty="0" smtClean="0">
                <a:solidFill>
                  <a:srgbClr val="C00000"/>
                </a:solidFill>
              </a:rPr>
              <a:t> évolutif </a:t>
            </a:r>
            <a:r>
              <a:rPr lang="fr-FR" i="1" dirty="0" smtClean="0">
                <a:solidFill>
                  <a:srgbClr val="C00000"/>
                </a:solidFill>
              </a:rPr>
              <a:t>du droit mettre en œuvre des </a:t>
            </a:r>
            <a:r>
              <a:rPr lang="fr-FR" i="1" u="sng" dirty="0" smtClean="0">
                <a:solidFill>
                  <a:srgbClr val="C00000"/>
                </a:solidFill>
              </a:rPr>
              <a:t>méthodologies</a:t>
            </a:r>
            <a:r>
              <a:rPr lang="fr-FR" i="1" dirty="0" smtClean="0">
                <a:solidFill>
                  <a:srgbClr val="C00000"/>
                </a:solidFill>
              </a:rPr>
              <a:t> permettant de repérer les </a:t>
            </a:r>
            <a:r>
              <a:rPr lang="fr-FR" i="1" u="sng" dirty="0" smtClean="0">
                <a:solidFill>
                  <a:srgbClr val="C00000"/>
                </a:solidFill>
              </a:rPr>
              <a:t>évolutions</a:t>
            </a:r>
            <a:r>
              <a:rPr lang="fr-FR" i="1" dirty="0" smtClean="0">
                <a:solidFill>
                  <a:srgbClr val="C00000"/>
                </a:solidFill>
              </a:rPr>
              <a:t> intervenues de les analyser et de les intégrer dans un </a:t>
            </a:r>
            <a:r>
              <a:rPr lang="fr-FR" i="1" u="sng" dirty="0" smtClean="0">
                <a:solidFill>
                  <a:srgbClr val="C00000"/>
                </a:solidFill>
              </a:rPr>
              <a:t>raisonnement </a:t>
            </a:r>
            <a:r>
              <a:rPr lang="fr-FR" i="1" u="sng" dirty="0" smtClean="0">
                <a:solidFill>
                  <a:srgbClr val="C00000"/>
                </a:solidFill>
              </a:rPr>
              <a:t>juridique.</a:t>
            </a:r>
            <a:endParaRPr lang="fr-FR" i="1" u="sng" dirty="0">
              <a:solidFill>
                <a:srgbClr val="C0000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196589" y="234040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solidFill>
                  <a:schemeClr val="bg1"/>
                </a:solidFill>
              </a:rPr>
              <a:t>4. PRATIQUE DE LA VEILLE JURIDIQUE</a:t>
            </a:r>
            <a:endParaRPr lang="fr-F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318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7092280" y="2920147"/>
            <a:ext cx="194421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itchFamily="2" charset="2"/>
              <a:buChar char="ü"/>
            </a:pPr>
            <a:r>
              <a:rPr lang="fr-FR" sz="1200" i="1" dirty="0" smtClean="0">
                <a:solidFill>
                  <a:srgbClr val="0070C0"/>
                </a:solidFill>
              </a:rPr>
              <a:t>Lancement en début d’année en présentiel</a:t>
            </a:r>
          </a:p>
          <a:p>
            <a:endParaRPr lang="fr-FR" sz="1400" i="1" dirty="0" smtClean="0"/>
          </a:p>
          <a:p>
            <a:endParaRPr lang="fr-FR" sz="1400" i="1" dirty="0"/>
          </a:p>
          <a:p>
            <a:pPr marL="171450" indent="-171450">
              <a:buFont typeface="Wingdings" pitchFamily="2" charset="2"/>
              <a:buChar char="ü"/>
            </a:pPr>
            <a:r>
              <a:rPr lang="fr-FR" sz="1200" i="1" dirty="0" smtClean="0">
                <a:solidFill>
                  <a:srgbClr val="009900"/>
                </a:solidFill>
              </a:rPr>
              <a:t>Planning avec dates butoirs</a:t>
            </a:r>
          </a:p>
          <a:p>
            <a:endParaRPr lang="fr-FR" i="1" dirty="0" smtClean="0"/>
          </a:p>
          <a:p>
            <a:endParaRPr lang="fr-FR" i="1" dirty="0"/>
          </a:p>
          <a:p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77449" y="611823"/>
            <a:ext cx="6584877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POSSIBILITE DE CRÉER 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DES GROUPES DE TRAVAIL </a:t>
            </a:r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EN FIXANT UN </a:t>
            </a:r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AXE DE RECHERCHE COMMUN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Recherche </a:t>
            </a:r>
            <a:r>
              <a:rPr lang="fr-FR" dirty="0"/>
              <a:t>sur les notions clés : DCP, traitement, Cnil…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Recherche </a:t>
            </a:r>
            <a:r>
              <a:rPr lang="fr-FR" dirty="0"/>
              <a:t>de jurisprudence (</a:t>
            </a:r>
            <a:r>
              <a:rPr lang="fr-FR" dirty="0" err="1"/>
              <a:t>Légifrance</a:t>
            </a:r>
            <a:r>
              <a:rPr lang="fr-FR" dirty="0"/>
              <a:t>…) à partir de ces mots-clés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Recherche  </a:t>
            </a:r>
            <a:r>
              <a:rPr lang="fr-FR" dirty="0"/>
              <a:t>dans la presse généraliste et spécialisée (LMI, </a:t>
            </a:r>
            <a:r>
              <a:rPr lang="fr-FR" dirty="0" err="1"/>
              <a:t>Indexel</a:t>
            </a:r>
            <a:r>
              <a:rPr lang="fr-FR" dirty="0"/>
              <a:t>. Net, les </a:t>
            </a:r>
            <a:r>
              <a:rPr lang="fr-FR" dirty="0" smtClean="0"/>
              <a:t>Échos…)</a:t>
            </a:r>
            <a:endParaRPr lang="fr-FR" dirty="0"/>
          </a:p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159714" y="3068960"/>
            <a:ext cx="6624736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/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CHAQUE GROUPE RECHERCHE UNE « AFFAIRE » </a:t>
            </a:r>
            <a:r>
              <a:rPr lang="fr-FR" dirty="0"/>
              <a:t>et l’analyse selon un cahier des </a:t>
            </a:r>
            <a:r>
              <a:rPr lang="fr-FR" dirty="0" smtClean="0"/>
              <a:t>charges : faits</a:t>
            </a:r>
            <a:r>
              <a:rPr lang="fr-FR" dirty="0"/>
              <a:t>, problème, traitement, risques, litige, intervention Cnil… </a:t>
            </a:r>
            <a:r>
              <a:rPr lang="fr-FR" dirty="0" smtClean="0">
                <a:hlinkClick r:id="rId2" action="ppaction://hlinksldjump"/>
              </a:rPr>
              <a:t>Exemples</a:t>
            </a:r>
            <a:endParaRPr lang="fr-FR" dirty="0" smtClean="0"/>
          </a:p>
          <a:p>
            <a:r>
              <a:rPr lang="fr-FR" dirty="0"/>
              <a:t>Rapide restitution </a:t>
            </a:r>
            <a:r>
              <a:rPr lang="fr-FR" dirty="0" smtClean="0"/>
              <a:t>écrite/orale (fin de SIO1)</a:t>
            </a:r>
            <a:endParaRPr lang="fr-FR" dirty="0"/>
          </a:p>
          <a:p>
            <a:pPr lvl="0"/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51520" y="247505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Quelle pédagogie en classe ?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15923" y="4745968"/>
            <a:ext cx="6524768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2">
                    <a:lumMod val="25000"/>
                  </a:schemeClr>
                </a:solidFill>
              </a:rPr>
              <a:t>RAPPROCHEMENT DE GROUPES : </a:t>
            </a:r>
            <a:r>
              <a:rPr lang="fr-FR" dirty="0" smtClean="0"/>
              <a:t>(en SIO2)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DCP </a:t>
            </a:r>
            <a:r>
              <a:rPr lang="fr-FR" dirty="0"/>
              <a:t>+ données bancaires + sécurisation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/>
              <a:t>DCP + cloud + données externalisées</a:t>
            </a:r>
            <a:r>
              <a:rPr lang="fr-FR" dirty="0" smtClean="0"/>
              <a:t>…</a:t>
            </a:r>
          </a:p>
          <a:p>
            <a:pPr marL="285750" indent="-285750">
              <a:buFont typeface="Wingdings" pitchFamily="2" charset="2"/>
              <a:buChar char="ü"/>
            </a:pP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251520" y="6093296"/>
            <a:ext cx="7992888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2">
                    <a:lumMod val="25000"/>
                  </a:schemeClr>
                </a:solidFill>
              </a:rPr>
              <a:t>PRESENTATION DU TRAVAIL </a:t>
            </a:r>
            <a:r>
              <a:rPr lang="fr-FR" dirty="0" smtClean="0"/>
              <a:t>: diaporama, dossier numérisé sur ENT…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89081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228480"/>
              </p:ext>
            </p:extLst>
          </p:nvPr>
        </p:nvGraphicFramePr>
        <p:xfrm>
          <a:off x="251520" y="1052736"/>
          <a:ext cx="6144344" cy="3544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2172"/>
                <a:gridCol w="3072172"/>
              </a:tblGrid>
              <a:tr h="1222127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  <a:latin typeface="+mn-lt"/>
                        </a:rPr>
                        <a:t>OUTILS PUSH</a:t>
                      </a:r>
                    </a:p>
                    <a:p>
                      <a:r>
                        <a:rPr lang="fr-FR" dirty="0" smtClean="0">
                          <a:latin typeface="+mn-lt"/>
                        </a:rPr>
                        <a:t>S’abonner à l’information auprès d’un diffuseur</a:t>
                      </a:r>
                      <a:endParaRPr lang="fr-FR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C00000"/>
                          </a:solidFill>
                          <a:latin typeface="+mn-lt"/>
                        </a:rPr>
                        <a:t>OUTILS PULL </a:t>
                      </a:r>
                    </a:p>
                    <a:p>
                      <a:r>
                        <a:rPr lang="fr-FR" dirty="0" smtClean="0">
                          <a:latin typeface="+mn-lt"/>
                        </a:rPr>
                        <a:t>Chercher l’information et l’organiser pour la diffuser</a:t>
                      </a:r>
                      <a:endParaRPr lang="fr-FR" dirty="0">
                        <a:latin typeface="+mn-lt"/>
                      </a:endParaRPr>
                    </a:p>
                  </a:txBody>
                  <a:tcPr/>
                </a:tc>
              </a:tr>
              <a:tr h="2322041"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fr-FR" sz="1800" b="1" u="none" strike="noStrike" dirty="0" smtClean="0">
                          <a:effectLst/>
                          <a:latin typeface="+mn-lt"/>
                          <a:ea typeface="Calibri"/>
                        </a:rPr>
                        <a:t> </a:t>
                      </a:r>
                      <a:endParaRPr lang="fr-FR" sz="1800" dirty="0" smtClean="0">
                        <a:effectLst/>
                        <a:latin typeface="+mn-lt"/>
                        <a:ea typeface="Calibri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r-FR" sz="1800" u="none" dirty="0" smtClean="0">
                          <a:effectLst/>
                          <a:latin typeface="+mn-lt"/>
                          <a:ea typeface="Calibri"/>
                        </a:rPr>
                        <a:t>Les lettres d’information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r-FR" sz="1800" u="none" dirty="0" smtClean="0">
                          <a:effectLst/>
                          <a:latin typeface="+mn-lt"/>
                          <a:ea typeface="Calibri"/>
                        </a:rPr>
                        <a:t>Les</a:t>
                      </a:r>
                      <a:r>
                        <a:rPr lang="fr-FR" sz="1800" u="none" baseline="0" dirty="0" smtClean="0">
                          <a:effectLst/>
                          <a:latin typeface="+mn-lt"/>
                          <a:ea typeface="Calibri"/>
                        </a:rPr>
                        <a:t> flux RSS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r-FR" sz="1800" u="none" baseline="0" dirty="0" smtClean="0">
                          <a:effectLst/>
                          <a:latin typeface="+mn-lt"/>
                          <a:ea typeface="Calibri"/>
                        </a:rPr>
                        <a:t>Le service d’alerte de Google</a:t>
                      </a:r>
                    </a:p>
                    <a:p>
                      <a:r>
                        <a:rPr lang="fr-FR" sz="1800" u="none" baseline="0" dirty="0" smtClean="0">
                          <a:effectLst/>
                          <a:latin typeface="+mn-lt"/>
                          <a:ea typeface="Calibri"/>
                        </a:rPr>
                        <a:t>….</a:t>
                      </a:r>
                      <a:r>
                        <a:rPr lang="fr-FR" sz="1800" u="none" dirty="0" smtClean="0">
                          <a:effectLst/>
                          <a:latin typeface="+mn-lt"/>
                          <a:ea typeface="Calibri"/>
                        </a:rPr>
                        <a:t> </a:t>
                      </a:r>
                      <a:endParaRPr lang="fr-FR" u="none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 smtClean="0">
                        <a:latin typeface="+mn-lt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r-FR" dirty="0" smtClean="0">
                          <a:latin typeface="+mn-lt"/>
                        </a:rPr>
                        <a:t>Pearltree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r-FR" dirty="0" err="1" smtClean="0">
                          <a:latin typeface="+mn-lt"/>
                        </a:rPr>
                        <a:t>Netvibes</a:t>
                      </a:r>
                      <a:endParaRPr lang="fr-FR" dirty="0" smtClean="0">
                        <a:latin typeface="+mn-lt"/>
                      </a:endParaRP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r-FR" dirty="0" smtClean="0">
                          <a:latin typeface="+mn-lt"/>
                        </a:rPr>
                        <a:t>Scoop It</a:t>
                      </a:r>
                    </a:p>
                    <a:p>
                      <a:pPr marL="285750" indent="-285750">
                        <a:buFont typeface="Wingdings" pitchFamily="2" charset="2"/>
                        <a:buChar char="ü"/>
                      </a:pPr>
                      <a:r>
                        <a:rPr lang="fr-FR" dirty="0" smtClean="0">
                          <a:latin typeface="+mn-lt"/>
                        </a:rPr>
                        <a:t>Portfolio</a:t>
                      </a:r>
                      <a:endParaRPr lang="fr-FR" dirty="0" smtClean="0">
                        <a:latin typeface="+mn-lt"/>
                      </a:endParaRPr>
                    </a:p>
                    <a:p>
                      <a:r>
                        <a:rPr lang="fr-FR" dirty="0" smtClean="0">
                          <a:latin typeface="+mn-lt"/>
                        </a:rPr>
                        <a:t>…</a:t>
                      </a:r>
                      <a:endParaRPr lang="fr-FR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66679" y="5445224"/>
            <a:ext cx="60689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 smtClean="0">
                <a:hlinkClick r:id="rId2"/>
              </a:rPr>
              <a:t>http</a:t>
            </a:r>
            <a:r>
              <a:rPr lang="fr-FR" sz="1600" i="1" dirty="0">
                <a:hlinkClick r:id="rId2"/>
              </a:rPr>
              <a:t>://</a:t>
            </a:r>
            <a:r>
              <a:rPr lang="fr-FR" sz="1600" i="1" dirty="0" smtClean="0">
                <a:hlinkClick r:id="rId2"/>
              </a:rPr>
              <a:t>www2.ac-lyon.fr/enseigne/ecogestion/legt/spip.php?article712</a:t>
            </a:r>
            <a:r>
              <a:rPr lang="fr-FR" sz="1600" i="1" dirty="0" smtClean="0"/>
              <a:t> </a:t>
            </a:r>
            <a:endParaRPr lang="fr-FR" sz="1600" i="1" dirty="0"/>
          </a:p>
        </p:txBody>
      </p:sp>
      <p:sp>
        <p:nvSpPr>
          <p:cNvPr id="4" name="ZoneTexte 3"/>
          <p:cNvSpPr txBox="1"/>
          <p:nvPr/>
        </p:nvSpPr>
        <p:spPr>
          <a:xfrm>
            <a:off x="251520" y="332656"/>
            <a:ext cx="4464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5. LES OUTILS </a:t>
            </a:r>
            <a:endParaRPr lang="fr-FR" sz="2800" dirty="0">
              <a:solidFill>
                <a:schemeClr val="bg1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6516216" y="3212976"/>
            <a:ext cx="23042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Divers autres outils 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Le tableau des mots-clés des cas</a:t>
            </a:r>
            <a:endParaRPr lang="fr-FR" dirty="0"/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Le tableau « typologie des contextes »</a:t>
            </a:r>
            <a:r>
              <a:rPr lang="fr-FR" dirty="0"/>
              <a:t> </a:t>
            </a:r>
            <a:endParaRPr lang="fr-FR" dirty="0" smtClean="0"/>
          </a:p>
          <a:p>
            <a:r>
              <a:rPr lang="fr-FR" dirty="0" smtClean="0"/>
              <a:t>(disponibles </a:t>
            </a:r>
            <a:r>
              <a:rPr lang="fr-FR" dirty="0"/>
              <a:t>sur espace dédié)</a:t>
            </a:r>
          </a:p>
          <a:p>
            <a:pPr marL="285750" indent="-285750">
              <a:buFont typeface="Wingdings" pitchFamily="2" charset="2"/>
              <a:buChar char="ü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904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85956" y="248083"/>
            <a:ext cx="777041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chemeClr val="bg1"/>
                </a:solidFill>
              </a:rPr>
              <a:t>6 . Progressions pédagogiques possibles</a:t>
            </a:r>
          </a:p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07504" y="894414"/>
            <a:ext cx="3024336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EM1 : Échange sur les </a:t>
            </a:r>
            <a:r>
              <a:rPr lang="fr-FR" b="1" dirty="0" smtClean="0"/>
              <a:t>marchés</a:t>
            </a:r>
            <a:endParaRPr lang="fr-FR" b="1" dirty="0"/>
          </a:p>
          <a:p>
            <a:r>
              <a:rPr lang="fr-FR" dirty="0" smtClean="0"/>
              <a:t>EM2 : Évolution du </a:t>
            </a:r>
            <a:r>
              <a:rPr lang="fr-FR" b="1" dirty="0" smtClean="0"/>
              <a:t>marché</a:t>
            </a:r>
            <a:r>
              <a:rPr lang="fr-FR" dirty="0" smtClean="0"/>
              <a:t> / </a:t>
            </a:r>
            <a:r>
              <a:rPr lang="fr-FR" dirty="0" smtClean="0">
                <a:solidFill>
                  <a:srgbClr val="C00000"/>
                </a:solidFill>
              </a:rPr>
              <a:t>ou</a:t>
            </a:r>
            <a:r>
              <a:rPr lang="fr-FR" dirty="0" smtClean="0"/>
              <a:t> / EM3 : Les principes fondamentaux d’une organisation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8100392" y="894414"/>
            <a:ext cx="85570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SIO1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75856" y="894414"/>
            <a:ext cx="4680520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D1 : Principes fondamentaux du droit et leur application au secteur informatique</a:t>
            </a:r>
          </a:p>
          <a:p>
            <a:r>
              <a:rPr lang="fr-FR" dirty="0"/>
              <a:t>D2 : </a:t>
            </a:r>
            <a:r>
              <a:rPr lang="fr-FR" dirty="0" smtClean="0"/>
              <a:t>L’informaticien </a:t>
            </a:r>
            <a:r>
              <a:rPr lang="fr-FR" dirty="0"/>
              <a:t>salarié et le droit du travail</a:t>
            </a:r>
          </a:p>
          <a:p>
            <a:r>
              <a:rPr lang="fr-FR" dirty="0"/>
              <a:t>D3 : </a:t>
            </a:r>
            <a:r>
              <a:rPr lang="fr-FR" dirty="0" smtClean="0"/>
              <a:t>L’environnement </a:t>
            </a:r>
            <a:r>
              <a:rPr lang="fr-FR" dirty="0"/>
              <a:t>juridique de la production et de la fourniture de </a:t>
            </a:r>
            <a:r>
              <a:rPr lang="fr-FR" dirty="0" smtClean="0"/>
              <a:t>services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275856" y="2420888"/>
            <a:ext cx="4924154" cy="175432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D1 : Principes fondamentaux du droit et leur application au secteur informatique</a:t>
            </a:r>
          </a:p>
          <a:p>
            <a:r>
              <a:rPr lang="fr-FR" dirty="0" smtClean="0"/>
              <a:t>D3 </a:t>
            </a:r>
            <a:r>
              <a:rPr lang="fr-FR" dirty="0"/>
              <a:t>: </a:t>
            </a:r>
            <a:r>
              <a:rPr lang="fr-FR" dirty="0" smtClean="0"/>
              <a:t>L’environnement </a:t>
            </a:r>
            <a:r>
              <a:rPr lang="fr-FR" dirty="0"/>
              <a:t>juridique de la production et de la fourniture de </a:t>
            </a:r>
            <a:r>
              <a:rPr lang="fr-FR" dirty="0" smtClean="0"/>
              <a:t>services</a:t>
            </a:r>
          </a:p>
          <a:p>
            <a:r>
              <a:rPr lang="fr-FR" dirty="0" smtClean="0"/>
              <a:t>D4 : </a:t>
            </a:r>
            <a:r>
              <a:rPr lang="fr-FR" dirty="0" smtClean="0"/>
              <a:t>La </a:t>
            </a:r>
            <a:r>
              <a:rPr lang="fr-FR" dirty="0" smtClean="0"/>
              <a:t>protection juridique des outils et des productions numériques</a:t>
            </a:r>
            <a:endParaRPr lang="fr-FR" dirty="0"/>
          </a:p>
        </p:txBody>
      </p:sp>
      <p:sp>
        <p:nvSpPr>
          <p:cNvPr id="7" name="Flèche courbée vers la gauche 6"/>
          <p:cNvSpPr/>
          <p:nvPr/>
        </p:nvSpPr>
        <p:spPr>
          <a:xfrm>
            <a:off x="7956376" y="1771577"/>
            <a:ext cx="936104" cy="1225375"/>
          </a:xfrm>
          <a:prstGeom prst="curvedLeftArrow">
            <a:avLst/>
          </a:prstGeom>
          <a:noFill/>
          <a:ln>
            <a:solidFill>
              <a:srgbClr val="C00000"/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C00000"/>
                </a:solidFill>
              </a:rPr>
              <a:t>OU 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64294" y="4166617"/>
            <a:ext cx="855702" cy="369332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SIO2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2243" y="4339287"/>
            <a:ext cx="3024336" cy="1754326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EM2 : Évolution du </a:t>
            </a:r>
            <a:r>
              <a:rPr lang="fr-FR" b="1" dirty="0" smtClean="0"/>
              <a:t>marché</a:t>
            </a:r>
            <a:r>
              <a:rPr lang="fr-FR" dirty="0" smtClean="0"/>
              <a:t> / </a:t>
            </a:r>
            <a:r>
              <a:rPr lang="fr-FR" dirty="0" smtClean="0">
                <a:solidFill>
                  <a:srgbClr val="C00000"/>
                </a:solidFill>
              </a:rPr>
              <a:t>ou</a:t>
            </a:r>
            <a:r>
              <a:rPr lang="fr-FR" dirty="0" smtClean="0"/>
              <a:t> / EM3 : Les principes fondamentaux d’une organisation</a:t>
            </a:r>
          </a:p>
          <a:p>
            <a:r>
              <a:rPr lang="fr-FR" dirty="0" smtClean="0"/>
              <a:t>EM4 : Le SI et les processus de l’organisation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3203848" y="4293096"/>
            <a:ext cx="4924154" cy="203132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C00000"/>
                </a:solidFill>
              </a:rPr>
              <a:t>1re option </a:t>
            </a:r>
            <a:r>
              <a:rPr lang="fr-FR" dirty="0" smtClean="0"/>
              <a:t>: D4 D5 et D6</a:t>
            </a:r>
          </a:p>
          <a:p>
            <a:r>
              <a:rPr lang="fr-FR" dirty="0" smtClean="0">
                <a:solidFill>
                  <a:srgbClr val="C00000"/>
                </a:solidFill>
              </a:rPr>
              <a:t>2</a:t>
            </a:r>
            <a:r>
              <a:rPr lang="fr-FR" baseline="30000" dirty="0" smtClean="0">
                <a:solidFill>
                  <a:srgbClr val="C00000"/>
                </a:solidFill>
              </a:rPr>
              <a:t>e</a:t>
            </a:r>
            <a:r>
              <a:rPr lang="fr-FR" dirty="0" smtClean="0">
                <a:solidFill>
                  <a:srgbClr val="C00000"/>
                </a:solidFill>
              </a:rPr>
              <a:t> option  :</a:t>
            </a:r>
          </a:p>
          <a:p>
            <a:r>
              <a:rPr lang="fr-FR" dirty="0"/>
              <a:t>D2 : </a:t>
            </a:r>
            <a:r>
              <a:rPr lang="fr-FR" dirty="0" smtClean="0"/>
              <a:t>L’informaticien </a:t>
            </a:r>
            <a:r>
              <a:rPr lang="fr-FR" dirty="0"/>
              <a:t>salarié et le droit du travail</a:t>
            </a:r>
          </a:p>
          <a:p>
            <a:r>
              <a:rPr lang="fr-FR" dirty="0" smtClean="0"/>
              <a:t>D5 : </a:t>
            </a:r>
            <a:r>
              <a:rPr lang="fr-FR" dirty="0" smtClean="0"/>
              <a:t>La </a:t>
            </a:r>
            <a:r>
              <a:rPr lang="fr-FR" dirty="0" smtClean="0"/>
              <a:t>sécurité des SI</a:t>
            </a:r>
          </a:p>
          <a:p>
            <a:r>
              <a:rPr lang="fr-FR" dirty="0" smtClean="0"/>
              <a:t>D6 : </a:t>
            </a:r>
            <a:r>
              <a:rPr lang="fr-FR" dirty="0" smtClean="0"/>
              <a:t>La </a:t>
            </a:r>
            <a:r>
              <a:rPr lang="fr-FR" dirty="0" smtClean="0"/>
              <a:t>responsabilité des prestataires internes et externes du SI</a:t>
            </a:r>
          </a:p>
          <a:p>
            <a:endParaRPr lang="fr-FR" dirty="0"/>
          </a:p>
        </p:txBody>
      </p:sp>
      <p:sp>
        <p:nvSpPr>
          <p:cNvPr id="11" name="Accolade fermante 10"/>
          <p:cNvSpPr/>
          <p:nvPr/>
        </p:nvSpPr>
        <p:spPr>
          <a:xfrm>
            <a:off x="7875975" y="2881063"/>
            <a:ext cx="398313" cy="1080120"/>
          </a:xfrm>
          <a:prstGeom prst="rightBrace">
            <a:avLst>
              <a:gd name="adj1" fmla="val 8333"/>
              <a:gd name="adj2" fmla="val 55939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8200010" y="2881063"/>
            <a:ext cx="836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 smtClean="0">
                <a:solidFill>
                  <a:srgbClr val="C00000"/>
                </a:solidFill>
              </a:rPr>
              <a:t>Centré </a:t>
            </a:r>
          </a:p>
          <a:p>
            <a:endParaRPr lang="fr-FR" sz="1400" i="1" dirty="0">
              <a:solidFill>
                <a:srgbClr val="C00000"/>
              </a:solidFill>
            </a:endParaRPr>
          </a:p>
          <a:p>
            <a:r>
              <a:rPr lang="fr-FR" sz="1400" i="1" dirty="0" smtClean="0">
                <a:solidFill>
                  <a:srgbClr val="C00000"/>
                </a:solidFill>
              </a:rPr>
              <a:t>sur le </a:t>
            </a:r>
          </a:p>
          <a:p>
            <a:endParaRPr lang="fr-FR" sz="1400" i="1" dirty="0">
              <a:solidFill>
                <a:srgbClr val="C00000"/>
              </a:solidFill>
            </a:endParaRPr>
          </a:p>
          <a:p>
            <a:r>
              <a:rPr lang="fr-FR" sz="1400" i="1" dirty="0" smtClean="0">
                <a:solidFill>
                  <a:srgbClr val="C00000"/>
                </a:solidFill>
              </a:rPr>
              <a:t>contrat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7875975" y="4725144"/>
            <a:ext cx="124402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1" dirty="0" smtClean="0">
                <a:solidFill>
                  <a:srgbClr val="C00000"/>
                </a:solidFill>
              </a:rPr>
              <a:t>Centré </a:t>
            </a:r>
          </a:p>
          <a:p>
            <a:pPr algn="ctr"/>
            <a:endParaRPr lang="fr-FR" sz="1400" i="1" dirty="0">
              <a:solidFill>
                <a:srgbClr val="C00000"/>
              </a:solidFill>
            </a:endParaRPr>
          </a:p>
          <a:p>
            <a:pPr algn="ctr"/>
            <a:r>
              <a:rPr lang="fr-FR" sz="1400" i="1" dirty="0" smtClean="0">
                <a:solidFill>
                  <a:srgbClr val="C00000"/>
                </a:solidFill>
              </a:rPr>
              <a:t>sur </a:t>
            </a:r>
          </a:p>
          <a:p>
            <a:pPr algn="ctr"/>
            <a:endParaRPr lang="fr-FR" sz="1400" i="1" dirty="0">
              <a:solidFill>
                <a:srgbClr val="C00000"/>
              </a:solidFill>
            </a:endParaRPr>
          </a:p>
          <a:p>
            <a:pPr algn="ctr"/>
            <a:r>
              <a:rPr lang="fr-FR" sz="1400" i="1" dirty="0" smtClean="0">
                <a:solidFill>
                  <a:srgbClr val="C00000"/>
                </a:solidFill>
              </a:rPr>
              <a:t>l’organisation</a:t>
            </a:r>
          </a:p>
          <a:p>
            <a:pPr algn="ctr"/>
            <a:r>
              <a:rPr lang="fr-FR" sz="1400" i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fr-FR" sz="1400" i="1" dirty="0" smtClean="0">
                <a:solidFill>
                  <a:srgbClr val="C00000"/>
                </a:solidFill>
              </a:rPr>
              <a:t>et son SI</a:t>
            </a:r>
          </a:p>
          <a:p>
            <a:endParaRPr lang="fr-FR" dirty="0"/>
          </a:p>
        </p:txBody>
      </p:sp>
      <p:sp>
        <p:nvSpPr>
          <p:cNvPr id="15" name="Accolade fermante 14"/>
          <p:cNvSpPr/>
          <p:nvPr/>
        </p:nvSpPr>
        <p:spPr>
          <a:xfrm>
            <a:off x="7875974" y="4803215"/>
            <a:ext cx="388320" cy="1080120"/>
          </a:xfrm>
          <a:prstGeom prst="rightBrace">
            <a:avLst>
              <a:gd name="adj1" fmla="val 8333"/>
              <a:gd name="adj2" fmla="val 47154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09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sz="3200" dirty="0" smtClean="0"/>
              <a:t>7.1 Les PPE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252334" y="188640"/>
            <a:ext cx="8568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chemeClr val="bg1"/>
                </a:solidFill>
              </a:rPr>
              <a:t>7. LA PROFESSIONNALISATION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5925" y="2599663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sng" dirty="0" smtClean="0"/>
              <a:t>Exemples de compétences attendues </a:t>
            </a:r>
            <a:r>
              <a:rPr lang="fr-FR" dirty="0" smtClean="0"/>
              <a:t>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Savoir communiquer à l’oral,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Participer à un projet SI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619682" y="3717032"/>
            <a:ext cx="78334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Les professeurs d’informatique choisissent le contexte du PPE (voir des exemples sur le </a:t>
            </a:r>
            <a:r>
              <a:rPr lang="fr-FR" dirty="0" smtClean="0"/>
              <a:t>site du Réseau </a:t>
            </a:r>
            <a:r>
              <a:rPr lang="fr-FR" dirty="0" smtClean="0"/>
              <a:t>Certa</a:t>
            </a:r>
            <a:r>
              <a:rPr lang="fr-FR" dirty="0" smtClean="0"/>
              <a:t>).</a:t>
            </a:r>
            <a:endParaRPr lang="fr-FR" dirty="0" smtClean="0"/>
          </a:p>
          <a:p>
            <a:endParaRPr lang="fr-FR" dirty="0"/>
          </a:p>
          <a:p>
            <a:r>
              <a:rPr lang="fr-FR" dirty="0" smtClean="0"/>
              <a:t>Les professeurs d’EDM interviennent pour compléter le projet par des travaux centrés sur l’EDM (les acteurs, les ressources mises en œuvre, l’incidence des règles de droit etc.</a:t>
            </a:r>
            <a:r>
              <a:rPr lang="fr-FR" dirty="0" smtClean="0"/>
              <a:t>).</a:t>
            </a:r>
            <a:endParaRPr lang="fr-FR" dirty="0" smtClean="0"/>
          </a:p>
          <a:p>
            <a:pPr marL="285750" indent="-285750">
              <a:buFontTx/>
              <a:buChar char="-"/>
            </a:pPr>
            <a:endParaRPr lang="fr-FR" dirty="0" smtClean="0"/>
          </a:p>
          <a:p>
            <a:r>
              <a:rPr lang="fr-FR" dirty="0" smtClean="0"/>
              <a:t>Ce travail en équipe permet d’accompagner les étudiants de SIO dans l’acquisition des compétences requises.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6896780" y="332656"/>
            <a:ext cx="1800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chemeClr val="bg1"/>
                </a:solidFill>
              </a:rPr>
              <a:t>Agir pour acquérir les compétences d’un professionnel </a:t>
            </a:r>
            <a:endParaRPr lang="fr-FR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787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4000" dirty="0" smtClean="0"/>
              <a:t>7.2 Le professeur EDM et les stages étudiants</a:t>
            </a:r>
            <a:endParaRPr lang="fr-FR" sz="4000" dirty="0"/>
          </a:p>
        </p:txBody>
      </p:sp>
      <p:sp>
        <p:nvSpPr>
          <p:cNvPr id="3" name="ZoneTexte 2"/>
          <p:cNvSpPr txBox="1"/>
          <p:nvPr/>
        </p:nvSpPr>
        <p:spPr>
          <a:xfrm>
            <a:off x="539552" y="2132856"/>
            <a:ext cx="61926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Le professeur d’EDM peut également s’impliquer dans le suivi des stages </a:t>
            </a:r>
            <a:r>
              <a:rPr lang="fr-FR" dirty="0" smtClean="0"/>
              <a:t>:</a:t>
            </a:r>
          </a:p>
          <a:p>
            <a:endParaRPr lang="fr-FR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En participant aux visites dans les organisations dans lesquelles les stages </a:t>
            </a:r>
            <a:r>
              <a:rPr lang="fr-FR" dirty="0" smtClean="0"/>
              <a:t>s’effectuent ;</a:t>
            </a:r>
            <a:endParaRPr lang="fr-FR" dirty="0" smtClean="0"/>
          </a:p>
          <a:p>
            <a:endParaRPr lang="fr-FR" dirty="0" smtClean="0"/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En préparant, au préalable, une fiche d’informations que les étudiants en stage pourront compléter : informations sur l’organisation elle-même, ses ressources, sa charte informatique, son site web….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159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fr-FR" sz="4000" dirty="0" smtClean="0"/>
              <a:t>7.3 l’épreuve E.6  </a:t>
            </a:r>
            <a:br>
              <a:rPr lang="fr-FR" sz="4000" dirty="0" smtClean="0"/>
            </a:br>
            <a:r>
              <a:rPr lang="fr-FR" sz="4000" dirty="0" smtClean="0"/>
              <a:t>le parcours de professionnalisation</a:t>
            </a:r>
            <a:endParaRPr lang="fr-FR" sz="4000" dirty="0"/>
          </a:p>
        </p:txBody>
      </p:sp>
      <p:sp>
        <p:nvSpPr>
          <p:cNvPr id="3" name="ZoneTexte 2"/>
          <p:cNvSpPr txBox="1"/>
          <p:nvPr/>
        </p:nvSpPr>
        <p:spPr>
          <a:xfrm>
            <a:off x="668309" y="2996952"/>
            <a:ext cx="68407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Le professeur d’EDM peut également participer au travail en équipe </a:t>
            </a:r>
            <a:r>
              <a:rPr lang="fr-FR" dirty="0" smtClean="0"/>
              <a:t>qui consiste à vérifier les capacités du candidat </a:t>
            </a:r>
            <a:r>
              <a:rPr lang="fr-FR" i="1" dirty="0" smtClean="0"/>
              <a:t>(capacité à mobiliser des compétences notamment liées à la gestion du patrimoine informatique dans le cadre d’un projet SI…)</a:t>
            </a:r>
          </a:p>
          <a:p>
            <a:endParaRPr lang="fr-FR" i="1" dirty="0"/>
          </a:p>
          <a:p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32159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413" y="1004888"/>
            <a:ext cx="4829175" cy="484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381000" y="1340755"/>
            <a:ext cx="188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solidFill>
                  <a:srgbClr val="00B050"/>
                </a:solidFill>
              </a:rPr>
              <a:t>2 </a:t>
            </a:r>
            <a:r>
              <a:rPr lang="fr-FR" sz="1200" i="1" dirty="0" err="1" smtClean="0">
                <a:solidFill>
                  <a:srgbClr val="00B050"/>
                </a:solidFill>
              </a:rPr>
              <a:t>Cmaps</a:t>
            </a:r>
            <a:r>
              <a:rPr lang="fr-FR" sz="1200" i="1" dirty="0" smtClean="0">
                <a:solidFill>
                  <a:srgbClr val="00B050"/>
                </a:solidFill>
              </a:rPr>
              <a:t> réalisées par des  étudiants</a:t>
            </a:r>
            <a:endParaRPr lang="fr-FR" sz="1200" i="1" dirty="0">
              <a:solidFill>
                <a:srgbClr val="00B050"/>
              </a:solidFill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381000" y="1004888"/>
            <a:ext cx="174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Annexe 1</a:t>
            </a:r>
            <a:endParaRPr lang="fr-FR" dirty="0"/>
          </a:p>
        </p:txBody>
      </p:sp>
      <p:sp>
        <p:nvSpPr>
          <p:cNvPr id="5" name="Bouton d'action : Retour 4">
            <a:hlinkClick r:id="" action="ppaction://hlinkshowjump?jump=lastslideviewed" highlightClick="1"/>
          </p:cNvPr>
          <p:cNvSpPr/>
          <p:nvPr/>
        </p:nvSpPr>
        <p:spPr>
          <a:xfrm>
            <a:off x="8100392" y="5749468"/>
            <a:ext cx="504056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34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9788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 smtClean="0"/>
              <a:t>1.Le C.H.U. de Morlaix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04408"/>
            <a:ext cx="2925800" cy="4336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4014643" y="3372870"/>
            <a:ext cx="475690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sz="1600" b="1" i="1" u="sng" dirty="0" smtClean="0">
              <a:solidFill>
                <a:srgbClr val="C00000"/>
              </a:solidFill>
            </a:endParaRPr>
          </a:p>
          <a:p>
            <a:r>
              <a:rPr lang="fr-FR" sz="2000" b="1" i="1" u="sng" dirty="0" smtClean="0">
                <a:solidFill>
                  <a:srgbClr val="C00000"/>
                </a:solidFill>
              </a:rPr>
              <a:t>L’entrée  par la compétence  !</a:t>
            </a:r>
          </a:p>
          <a:p>
            <a:endParaRPr lang="fr-FR" sz="1600" b="1" i="1" dirty="0" smtClean="0">
              <a:solidFill>
                <a:srgbClr val="C00000"/>
              </a:solidFill>
            </a:endParaRPr>
          </a:p>
          <a:p>
            <a:r>
              <a:rPr lang="fr-FR" sz="1600" i="1" u="sng" dirty="0" smtClean="0">
                <a:solidFill>
                  <a:srgbClr val="C00000"/>
                </a:solidFill>
              </a:rPr>
              <a:t>4 niveaux  de compétence à </a:t>
            </a:r>
            <a:r>
              <a:rPr lang="fr-FR" sz="1600" i="1" u="sng" dirty="0" smtClean="0">
                <a:solidFill>
                  <a:srgbClr val="C00000"/>
                </a:solidFill>
              </a:rPr>
              <a:t>évaluer :</a:t>
            </a:r>
            <a:endParaRPr lang="fr-FR" sz="1600" i="1" u="sng" dirty="0" smtClean="0">
              <a:solidFill>
                <a:srgbClr val="C00000"/>
              </a:solidFill>
            </a:endParaRPr>
          </a:p>
          <a:p>
            <a:pPr marL="171450" indent="-171450">
              <a:buFont typeface="Courier New" pitchFamily="49" charset="0"/>
              <a:buChar char="o"/>
            </a:pPr>
            <a:r>
              <a:rPr lang="fr-FR" sz="1600" i="1" dirty="0" smtClean="0">
                <a:solidFill>
                  <a:srgbClr val="C00000"/>
                </a:solidFill>
              </a:rPr>
              <a:t>Repérer l’information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fr-FR" sz="1600" i="1" dirty="0" smtClean="0">
                <a:solidFill>
                  <a:srgbClr val="C00000"/>
                </a:solidFill>
              </a:rPr>
              <a:t>Analyser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fr-FR" sz="1600" i="1" dirty="0" smtClean="0">
                <a:solidFill>
                  <a:srgbClr val="C00000"/>
                </a:solidFill>
              </a:rPr>
              <a:t>Argumenter</a:t>
            </a:r>
          </a:p>
          <a:p>
            <a:pPr marL="171450" indent="-171450">
              <a:buFont typeface="Courier New" pitchFamily="49" charset="0"/>
              <a:buChar char="o"/>
            </a:pPr>
            <a:r>
              <a:rPr lang="fr-FR" sz="1600" i="1" dirty="0" smtClean="0">
                <a:solidFill>
                  <a:srgbClr val="C00000"/>
                </a:solidFill>
              </a:rPr>
              <a:t>Proposer une solution</a:t>
            </a:r>
            <a:endParaRPr lang="fr-FR" sz="1600" i="1" dirty="0">
              <a:solidFill>
                <a:srgbClr val="C00000"/>
              </a:solidFill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851920" y="1556792"/>
            <a:ext cx="46805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sz="1600" dirty="0" smtClean="0">
                <a:solidFill>
                  <a:srgbClr val="C00000"/>
                </a:solidFill>
              </a:rPr>
              <a:t>Sujet disponible sur </a:t>
            </a:r>
            <a:r>
              <a:rPr lang="fr-FR" sz="1600" dirty="0" smtClean="0">
                <a:solidFill>
                  <a:srgbClr val="C00000"/>
                </a:solidFill>
              </a:rPr>
              <a:t>le site du réseau </a:t>
            </a:r>
            <a:r>
              <a:rPr lang="fr-FR" sz="1600" dirty="0">
                <a:solidFill>
                  <a:srgbClr val="C00000"/>
                </a:solidFill>
              </a:rPr>
              <a:t>Certa </a:t>
            </a:r>
            <a:r>
              <a:rPr lang="fr-FR" sz="1600" dirty="0" smtClean="0">
                <a:solidFill>
                  <a:srgbClr val="C00000"/>
                </a:solidFill>
              </a:rPr>
              <a:t>(</a:t>
            </a:r>
            <a:r>
              <a:rPr lang="fr-FR" sz="1600" dirty="0" smtClean="0">
                <a:solidFill>
                  <a:srgbClr val="C00000"/>
                </a:solidFill>
                <a:hlinkClick r:id="rId3"/>
              </a:rPr>
              <a:t>Sujet </a:t>
            </a:r>
            <a:r>
              <a:rPr lang="fr-FR" sz="1600" dirty="0">
                <a:solidFill>
                  <a:srgbClr val="C00000"/>
                </a:solidFill>
                <a:hlinkClick r:id="rId3"/>
              </a:rPr>
              <a:t>Economie-Droit-Management session 2013 Métropole</a:t>
            </a:r>
            <a:r>
              <a:rPr lang="fr-FR" sz="1600" dirty="0">
                <a:solidFill>
                  <a:srgbClr val="C00000"/>
                </a:solidFill>
              </a:rPr>
              <a:t>)</a:t>
            </a:r>
            <a:endParaRPr lang="fr-FR" sz="1600" dirty="0" smtClean="0">
              <a:solidFill>
                <a:srgbClr val="C00000"/>
              </a:solidFill>
            </a:endParaRPr>
          </a:p>
          <a:p>
            <a:endParaRPr lang="fr-FR" sz="1600" dirty="0">
              <a:solidFill>
                <a:srgbClr val="C00000"/>
              </a:solidFill>
            </a:endParaRPr>
          </a:p>
          <a:p>
            <a:pPr marL="285750" indent="-285750">
              <a:buFontTx/>
              <a:buChar char="-"/>
            </a:pPr>
            <a:r>
              <a:rPr lang="fr-FR" sz="1600" dirty="0" smtClean="0">
                <a:solidFill>
                  <a:srgbClr val="C00000"/>
                </a:solidFill>
              </a:rPr>
              <a:t>Analyse des questions du sujet</a:t>
            </a:r>
          </a:p>
          <a:p>
            <a:pPr marL="285750" indent="-285750">
              <a:buFontTx/>
              <a:buChar char="-"/>
            </a:pPr>
            <a:endParaRPr lang="fr-FR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26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85863"/>
            <a:ext cx="83820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Bouton d'action : Retour 1">
            <a:hlinkClick r:id="" action="ppaction://hlinkshowjump?jump=lastslideviewed" highlightClick="1"/>
          </p:cNvPr>
          <p:cNvSpPr/>
          <p:nvPr/>
        </p:nvSpPr>
        <p:spPr>
          <a:xfrm>
            <a:off x="8172400" y="5157192"/>
            <a:ext cx="504056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67544" y="1484784"/>
            <a:ext cx="188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i="1" dirty="0" smtClean="0">
                <a:solidFill>
                  <a:srgbClr val="00B050"/>
                </a:solidFill>
              </a:rPr>
              <a:t>2</a:t>
            </a:r>
            <a:r>
              <a:rPr lang="fr-FR" sz="1200" i="1" baseline="30000" dirty="0" smtClean="0">
                <a:solidFill>
                  <a:srgbClr val="00B050"/>
                </a:solidFill>
              </a:rPr>
              <a:t>e</a:t>
            </a:r>
            <a:r>
              <a:rPr lang="fr-FR" sz="1200" i="1" dirty="0" smtClean="0">
                <a:solidFill>
                  <a:srgbClr val="00B050"/>
                </a:solidFill>
              </a:rPr>
              <a:t> </a:t>
            </a:r>
            <a:r>
              <a:rPr lang="fr-FR" sz="1200" i="1" dirty="0" err="1" smtClean="0">
                <a:solidFill>
                  <a:srgbClr val="00B050"/>
                </a:solidFill>
              </a:rPr>
              <a:t>Cmap</a:t>
            </a:r>
            <a:r>
              <a:rPr lang="fr-FR" sz="1200" i="1" dirty="0" smtClean="0">
                <a:solidFill>
                  <a:srgbClr val="00B050"/>
                </a:solidFill>
              </a:rPr>
              <a:t> réalisée par un étudiant</a:t>
            </a:r>
            <a:endParaRPr lang="fr-FR" sz="1200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555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666750"/>
            <a:ext cx="489585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Bouton d'action : Retour 1">
            <a:hlinkClick r:id="" action="ppaction://hlinkshowjump?jump=lastslideviewed" highlightClick="1"/>
          </p:cNvPr>
          <p:cNvSpPr/>
          <p:nvPr/>
        </p:nvSpPr>
        <p:spPr>
          <a:xfrm>
            <a:off x="7884368" y="5949280"/>
            <a:ext cx="504056" cy="576064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/>
          <p:cNvSpPr txBox="1"/>
          <p:nvPr/>
        </p:nvSpPr>
        <p:spPr>
          <a:xfrm>
            <a:off x="467544" y="83671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Annexe 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3343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fr-FR" dirty="0" smtClean="0"/>
              <a:t>2.1 les ressources du Réseau </a:t>
            </a:r>
            <a:r>
              <a:rPr lang="fr-FR" dirty="0" err="1" smtClean="0"/>
              <a:t>Certa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69" t="66579" r="6319" b="9792"/>
          <a:stretch/>
        </p:blipFill>
        <p:spPr bwMode="auto">
          <a:xfrm>
            <a:off x="7108267" y="2708920"/>
            <a:ext cx="1872208" cy="803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age 5"/>
          <p:cNvPicPr/>
          <p:nvPr/>
        </p:nvPicPr>
        <p:blipFill>
          <a:blip r:embed="rId3"/>
          <a:stretch>
            <a:fillRect/>
          </a:stretch>
        </p:blipFill>
        <p:spPr>
          <a:xfrm>
            <a:off x="179511" y="1196752"/>
            <a:ext cx="5400599" cy="540060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5308067" y="5924019"/>
            <a:ext cx="36724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hlinkClick r:id="rId4"/>
              </a:rPr>
              <a:t>http</a:t>
            </a:r>
            <a:r>
              <a:rPr lang="fr-FR" sz="1600" dirty="0">
                <a:hlinkClick r:id="rId4"/>
              </a:rPr>
              <a:t>://archives.reseaucerta.org/sio/edm</a:t>
            </a:r>
            <a:r>
              <a:rPr lang="fr-FR" sz="1600" dirty="0" smtClean="0">
                <a:hlinkClick r:id="rId4"/>
              </a:rPr>
              <a:t>/</a:t>
            </a:r>
            <a:endParaRPr lang="fr-FR" sz="1600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5580111" y="1700808"/>
            <a:ext cx="34003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b="1" u="sng" dirty="0" smtClean="0"/>
              <a:t>Ressources disponibles :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fr-FR" dirty="0" smtClean="0"/>
              <a:t>Le référentiel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fr-FR" dirty="0" smtClean="0"/>
              <a:t>Les épreuves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fr-FR" dirty="0" smtClean="0"/>
              <a:t>Les sujets zéro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fr-FR" dirty="0" smtClean="0"/>
              <a:t>Les documentations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ü"/>
            </a:pPr>
            <a:r>
              <a:rPr lang="fr-FR" dirty="0"/>
              <a:t>L</a:t>
            </a:r>
            <a:r>
              <a:rPr lang="fr-FR" dirty="0" smtClean="0"/>
              <a:t>es ressources pédagogiques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395536" y="260648"/>
            <a:ext cx="856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rgbClr val="C00000"/>
                </a:solidFill>
              </a:rPr>
              <a:t>2. ENSEIGNER AVEC DES RESSOURCES</a:t>
            </a:r>
            <a:endParaRPr lang="fr-FR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142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2.2 </a:t>
            </a:r>
            <a:r>
              <a:rPr lang="fr-FR" dirty="0"/>
              <a:t>l</a:t>
            </a:r>
            <a:r>
              <a:rPr lang="fr-FR" dirty="0" smtClean="0"/>
              <a:t>es fiches ressources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211"/>
          <a:stretch/>
        </p:blipFill>
        <p:spPr bwMode="auto">
          <a:xfrm>
            <a:off x="7266970" y="1556694"/>
            <a:ext cx="1672829" cy="5643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26"/>
          <a:stretch/>
        </p:blipFill>
        <p:spPr bwMode="auto">
          <a:xfrm>
            <a:off x="107504" y="1340768"/>
            <a:ext cx="4392488" cy="5328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4499992" y="1196752"/>
            <a:ext cx="453650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dirty="0" smtClean="0">
                <a:solidFill>
                  <a:srgbClr val="C00000"/>
                </a:solidFill>
              </a:rPr>
              <a:t>Créations originales protégées par le droit d’auteur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>
                <a:solidFill>
                  <a:srgbClr val="C00000"/>
                </a:solidFill>
              </a:rPr>
              <a:t>52 </a:t>
            </a:r>
            <a:r>
              <a:rPr lang="fr-FR" dirty="0" smtClean="0">
                <a:solidFill>
                  <a:srgbClr val="C00000"/>
                </a:solidFill>
              </a:rPr>
              <a:t>fiches publiées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>
                <a:solidFill>
                  <a:srgbClr val="C00000"/>
                </a:solidFill>
              </a:rPr>
              <a:t>Disponibles sur le site ecogest de l’académie </a:t>
            </a:r>
            <a:r>
              <a:rPr lang="fr-FR" dirty="0">
                <a:solidFill>
                  <a:srgbClr val="C00000"/>
                </a:solidFill>
              </a:rPr>
              <a:t>de Lyon </a:t>
            </a:r>
            <a:r>
              <a:rPr lang="fr-FR" sz="1050" dirty="0">
                <a:solidFill>
                  <a:srgbClr val="C00000"/>
                </a:solidFill>
                <a:hlinkClick r:id="rId4"/>
              </a:rPr>
              <a:t>http://www2.ac-lyon.fr/enseigne/ecogestion/legt</a:t>
            </a:r>
            <a:r>
              <a:rPr lang="fr-FR" dirty="0" smtClean="0">
                <a:solidFill>
                  <a:srgbClr val="C00000"/>
                </a:solidFill>
                <a:hlinkClick r:id="rId4"/>
              </a:rPr>
              <a:t>/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endParaRPr lang="fr-FR" dirty="0">
              <a:solidFill>
                <a:srgbClr val="C00000"/>
              </a:solidFill>
            </a:endParaRPr>
          </a:p>
          <a:p>
            <a:endParaRPr lang="fr-FR" dirty="0" smtClean="0">
              <a:solidFill>
                <a:srgbClr val="C00000"/>
              </a:solidFill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>
                <a:solidFill>
                  <a:srgbClr val="C00000"/>
                </a:solidFill>
              </a:rPr>
              <a:t>Accessibles par le pearltree « </a:t>
            </a:r>
            <a:r>
              <a:rPr lang="fr-FR" dirty="0" err="1" smtClean="0">
                <a:solidFill>
                  <a:srgbClr val="C00000"/>
                </a:solidFill>
              </a:rPr>
              <a:t>btssio</a:t>
            </a:r>
            <a:r>
              <a:rPr lang="fr-FR" dirty="0" smtClean="0">
                <a:solidFill>
                  <a:srgbClr val="C00000"/>
                </a:solidFill>
              </a:rPr>
              <a:t> » </a:t>
            </a:r>
          </a:p>
          <a:p>
            <a:r>
              <a:rPr lang="fr-FR" sz="1200" dirty="0" smtClean="0">
                <a:solidFill>
                  <a:srgbClr val="C00000"/>
                </a:solidFill>
                <a:hlinkClick r:id="rId5"/>
              </a:rPr>
              <a:t>http</a:t>
            </a:r>
            <a:r>
              <a:rPr lang="fr-FR" sz="1200" dirty="0">
                <a:solidFill>
                  <a:srgbClr val="C00000"/>
                </a:solidFill>
                <a:hlinkClick r:id="rId5"/>
              </a:rPr>
              <a:t>://</a:t>
            </a:r>
            <a:r>
              <a:rPr lang="fr-FR" sz="1200" dirty="0" smtClean="0">
                <a:solidFill>
                  <a:srgbClr val="C00000"/>
                </a:solidFill>
                <a:hlinkClick r:id="rId5"/>
              </a:rPr>
              <a:t>www.pearltrees.com/btssio</a:t>
            </a:r>
            <a:r>
              <a:rPr lang="fr-FR" sz="1200" dirty="0" smtClean="0">
                <a:solidFill>
                  <a:srgbClr val="C00000"/>
                </a:solidFill>
              </a:rPr>
              <a:t> </a:t>
            </a:r>
            <a:endParaRPr lang="fr-FR" sz="1200" dirty="0">
              <a:solidFill>
                <a:srgbClr val="C00000"/>
              </a:solidFill>
            </a:endParaRPr>
          </a:p>
          <a:p>
            <a:endParaRPr lang="fr-FR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206"/>
          <a:stretch/>
        </p:blipFill>
        <p:spPr bwMode="auto">
          <a:xfrm>
            <a:off x="5436096" y="4739450"/>
            <a:ext cx="2904806" cy="1929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5364088" y="4184601"/>
            <a:ext cx="317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i="1" dirty="0">
                <a:solidFill>
                  <a:srgbClr val="C00000"/>
                </a:solidFill>
              </a:rPr>
              <a:t>Dernière fiche EM 47 : collaborative via Google </a:t>
            </a:r>
            <a:r>
              <a:rPr lang="fr-FR" sz="1600" i="1" dirty="0" smtClean="0">
                <a:solidFill>
                  <a:srgbClr val="C00000"/>
                </a:solidFill>
              </a:rPr>
              <a:t>drive</a:t>
            </a:r>
            <a:endParaRPr lang="fr-FR" sz="1600" i="1" dirty="0">
              <a:solidFill>
                <a:srgbClr val="C00000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8026" y="3439741"/>
            <a:ext cx="880689" cy="7448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388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16633"/>
            <a:ext cx="8229600" cy="898360"/>
          </a:xfrm>
        </p:spPr>
        <p:txBody>
          <a:bodyPr>
            <a:normAutofit/>
          </a:bodyPr>
          <a:lstStyle/>
          <a:p>
            <a:pPr algn="l"/>
            <a:r>
              <a:rPr lang="fr-FR" sz="3600" dirty="0" smtClean="0"/>
              <a:t>2.3 La liste </a:t>
            </a:r>
            <a:r>
              <a:rPr lang="fr-FR" sz="3600" dirty="0" err="1" smtClean="0"/>
              <a:t>sioedm</a:t>
            </a:r>
            <a:endParaRPr lang="fr-FR" sz="36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68088"/>
            <a:ext cx="2076648" cy="2117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251520" y="908720"/>
            <a:ext cx="66247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documents partagés </a:t>
            </a:r>
            <a:r>
              <a:rPr lang="fr-FR" dirty="0" smtClean="0">
                <a:solidFill>
                  <a:srgbClr val="C00000"/>
                </a:solidFill>
              </a:rPr>
              <a:t>: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>
                <a:solidFill>
                  <a:srgbClr val="C00000"/>
                </a:solidFill>
              </a:rPr>
              <a:t>Devoirs, TD, chapitres et cas  déposés par les colistiers     → </a:t>
            </a:r>
            <a:r>
              <a:rPr lang="fr-FR" dirty="0" smtClean="0">
                <a:solidFill>
                  <a:srgbClr val="00B050"/>
                </a:solidFill>
              </a:rPr>
              <a:t>*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>
                <a:solidFill>
                  <a:srgbClr val="C00000"/>
                </a:solidFill>
              </a:rPr>
              <a:t>Les messages des colistiers (archives). Les colistiers peuvent poser des questions et les réponses sont publiques.</a:t>
            </a:r>
          </a:p>
          <a:p>
            <a:r>
              <a:rPr lang="fr-FR" sz="1200" i="1" dirty="0" smtClean="0">
                <a:solidFill>
                  <a:srgbClr val="C00000"/>
                </a:solidFill>
              </a:rPr>
              <a:t>Rappel : les messages sont publics, diffusés, archivés. Les droits d’auteur doivent être respectés</a:t>
            </a:r>
            <a:endParaRPr lang="fr-FR" sz="1200" i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44"/>
          <a:stretch/>
        </p:blipFill>
        <p:spPr bwMode="auto">
          <a:xfrm>
            <a:off x="7439130" y="404664"/>
            <a:ext cx="151377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55" y="2416826"/>
            <a:ext cx="6524493" cy="3892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228184" y="5589240"/>
            <a:ext cx="2724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http://listes.education.fr/wws/info/sioedm</a:t>
            </a:r>
          </a:p>
        </p:txBody>
      </p:sp>
    </p:spTree>
    <p:extLst>
      <p:ext uri="{BB962C8B-B14F-4D97-AF65-F5344CB8AC3E}">
        <p14:creationId xmlns:p14="http://schemas.microsoft.com/office/powerpoint/2010/main" val="127073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r-FR" dirty="0" smtClean="0"/>
              <a:t>2.4 les cas de l’</a:t>
            </a:r>
            <a:r>
              <a:rPr lang="fr-FR" b="1" u="sng" dirty="0" smtClean="0"/>
              <a:t>atelier</a:t>
            </a:r>
            <a:r>
              <a:rPr lang="fr-FR" dirty="0" smtClean="0"/>
              <a:t> </a:t>
            </a:r>
            <a:r>
              <a:rPr lang="fr-FR" dirty="0" err="1" smtClean="0"/>
              <a:t>Certa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95535" y="2204864"/>
            <a:ext cx="51845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>
                <a:solidFill>
                  <a:srgbClr val="C00000"/>
                </a:solidFill>
              </a:rPr>
              <a:t>Principe : </a:t>
            </a:r>
          </a:p>
          <a:p>
            <a:r>
              <a:rPr lang="fr-FR" dirty="0">
                <a:solidFill>
                  <a:srgbClr val="C00000"/>
                </a:solidFill>
              </a:rPr>
              <a:t>L</a:t>
            </a:r>
            <a:r>
              <a:rPr lang="fr-FR" dirty="0" smtClean="0">
                <a:solidFill>
                  <a:srgbClr val="C00000"/>
                </a:solidFill>
              </a:rPr>
              <a:t>es cas mis en ligne sont élaborés par des enseignants,</a:t>
            </a:r>
          </a:p>
          <a:p>
            <a:endParaRPr lang="fr-FR" dirty="0" smtClean="0">
              <a:solidFill>
                <a:srgbClr val="C00000"/>
              </a:solidFill>
            </a:endParaRPr>
          </a:p>
          <a:p>
            <a:r>
              <a:rPr lang="fr-FR" dirty="0" smtClean="0">
                <a:solidFill>
                  <a:srgbClr val="C00000"/>
                </a:solidFill>
              </a:rPr>
              <a:t>Ils sont validés par l’inspection.</a:t>
            </a:r>
          </a:p>
          <a:p>
            <a:endParaRPr lang="fr-FR" dirty="0" smtClean="0">
              <a:solidFill>
                <a:srgbClr val="C00000"/>
              </a:solidFill>
            </a:endParaRPr>
          </a:p>
          <a:p>
            <a:r>
              <a:rPr lang="fr-FR" dirty="0" smtClean="0">
                <a:solidFill>
                  <a:srgbClr val="C00000"/>
                </a:solidFill>
              </a:rPr>
              <a:t>Ils sont accessibles aux contributeurs qui </a:t>
            </a:r>
          </a:p>
          <a:p>
            <a:r>
              <a:rPr lang="fr-FR" dirty="0" smtClean="0">
                <a:solidFill>
                  <a:srgbClr val="C00000"/>
                </a:solidFill>
              </a:rPr>
              <a:t>disposent des codes d’accès</a:t>
            </a:r>
          </a:p>
          <a:p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331640" y="5814556"/>
            <a:ext cx="5544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 </a:t>
            </a:r>
            <a:r>
              <a:rPr lang="fr-FR" u="sng" dirty="0">
                <a:hlinkClick r:id="rId2"/>
              </a:rPr>
              <a:t>http://atelier-edm.reseaucerta.org</a:t>
            </a:r>
            <a:endParaRPr lang="fr-FR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194" y="1578157"/>
            <a:ext cx="4048125" cy="43815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3493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7504" y="162590"/>
            <a:ext cx="8229600" cy="1252728"/>
          </a:xfrm>
        </p:spPr>
        <p:txBody>
          <a:bodyPr/>
          <a:lstStyle/>
          <a:p>
            <a:pPr algn="l"/>
            <a:r>
              <a:rPr lang="fr-FR" dirty="0" smtClean="0"/>
              <a:t>2.5 Des règles à respecter</a:t>
            </a:r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79512" y="1093294"/>
            <a:ext cx="8567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dirty="0" smtClean="0">
                <a:solidFill>
                  <a:srgbClr val="C00000"/>
                </a:solidFill>
              </a:rPr>
              <a:t>Rappel </a:t>
            </a:r>
            <a:r>
              <a:rPr lang="fr-FR" dirty="0">
                <a:solidFill>
                  <a:srgbClr val="C00000"/>
                </a:solidFill>
              </a:rPr>
              <a:t>des faits :  </a:t>
            </a:r>
            <a:endParaRPr lang="fr-FR" dirty="0" smtClean="0">
              <a:solidFill>
                <a:srgbClr val="C00000"/>
              </a:solidFill>
            </a:endParaRPr>
          </a:p>
          <a:p>
            <a:pPr lvl="0"/>
            <a:r>
              <a:rPr lang="fr-FR" dirty="0" smtClean="0">
                <a:solidFill>
                  <a:srgbClr val="C00000"/>
                </a:solidFill>
              </a:rPr>
              <a:t>cas </a:t>
            </a:r>
            <a:r>
              <a:rPr lang="fr-FR" dirty="0">
                <a:solidFill>
                  <a:srgbClr val="C00000"/>
                </a:solidFill>
              </a:rPr>
              <a:t>Sylvie S, fiches </a:t>
            </a:r>
            <a:r>
              <a:rPr lang="fr-FR" dirty="0" smtClean="0">
                <a:solidFill>
                  <a:srgbClr val="C00000"/>
                </a:solidFill>
              </a:rPr>
              <a:t>ressources… publiées sur des blogs, des E.N.T…, plagiées…</a:t>
            </a:r>
          </a:p>
          <a:p>
            <a:pPr lvl="0"/>
            <a:r>
              <a:rPr lang="fr-FR" dirty="0" smtClean="0">
                <a:solidFill>
                  <a:srgbClr val="C00000"/>
                </a:solidFill>
              </a:rPr>
              <a:t>Il faut respecter les droits des auteurs.</a:t>
            </a:r>
          </a:p>
        </p:txBody>
      </p:sp>
      <p:sp>
        <p:nvSpPr>
          <p:cNvPr id="4" name="Rectangle 3"/>
          <p:cNvSpPr/>
          <p:nvPr/>
        </p:nvSpPr>
        <p:spPr>
          <a:xfrm>
            <a:off x="217483" y="2132856"/>
            <a:ext cx="8806181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fr-FR" sz="17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Afin de poursuivre </a:t>
            </a:r>
            <a:r>
              <a:rPr lang="fr-FR" sz="1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travail de mutualisation en toute intelligence</a:t>
            </a:r>
          </a:p>
          <a:p>
            <a:endParaRPr lang="fr-FR" sz="17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7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 est nécessaire de :</a:t>
            </a:r>
            <a:endParaRPr lang="fr-FR" sz="17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fr-FR" sz="1700" dirty="0" smtClean="0"/>
              <a:t>Respecter </a:t>
            </a:r>
            <a:r>
              <a:rPr lang="fr-FR" sz="1700" dirty="0"/>
              <a:t>la loi </a:t>
            </a:r>
            <a:endParaRPr lang="fr-FR" sz="1700" dirty="0" smtClean="0"/>
          </a:p>
          <a:p>
            <a:pPr marL="742950" lvl="1" indent="-285750">
              <a:buFont typeface="Wingdings" pitchFamily="2" charset="2"/>
              <a:buChar char="ü"/>
            </a:pPr>
            <a:r>
              <a:rPr lang="fr-FR" sz="1700" dirty="0" smtClean="0"/>
              <a:t>Respecter </a:t>
            </a:r>
            <a:r>
              <a:rPr lang="fr-FR" sz="1700" dirty="0"/>
              <a:t>le travail des auteurs</a:t>
            </a:r>
          </a:p>
          <a:p>
            <a:pPr lvl="0"/>
            <a:r>
              <a:rPr lang="fr-FR" sz="17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nouvelles </a:t>
            </a:r>
            <a:r>
              <a:rPr lang="fr-FR" sz="17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procédures </a:t>
            </a:r>
            <a:r>
              <a:rPr lang="fr-FR" sz="17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fr-FR" sz="17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lvl="1" indent="-285750">
              <a:buFont typeface="Wingdings" pitchFamily="2" charset="2"/>
              <a:buChar char="ü"/>
            </a:pPr>
            <a:r>
              <a:rPr lang="fr-FR" sz="1700" dirty="0" smtClean="0"/>
              <a:t>Atelier </a:t>
            </a:r>
            <a:r>
              <a:rPr lang="fr-FR" sz="1700" dirty="0" err="1"/>
              <a:t>Certa</a:t>
            </a:r>
            <a:r>
              <a:rPr lang="fr-FR" sz="1700" dirty="0"/>
              <a:t> </a:t>
            </a:r>
            <a:r>
              <a:rPr lang="fr-FR" sz="1700" dirty="0" smtClean="0"/>
              <a:t>: cas accessibles </a:t>
            </a:r>
            <a:r>
              <a:rPr lang="fr-FR" sz="1700" dirty="0"/>
              <a:t>aux seuls contributeurs à partir de codes </a:t>
            </a:r>
            <a:r>
              <a:rPr lang="fr-FR" sz="1700" dirty="0" smtClean="0"/>
              <a:t>renouvelés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fr-FR" sz="1700" dirty="0" smtClean="0"/>
              <a:t>Liste : professeurs </a:t>
            </a:r>
            <a:r>
              <a:rPr lang="fr-FR" sz="1700" dirty="0"/>
              <a:t>du public ou privé sous </a:t>
            </a:r>
            <a:r>
              <a:rPr lang="fr-FR" sz="1700" dirty="0" smtClean="0"/>
              <a:t>contrat ; respect de la Charte : publication des messages, respect des droits des autres …</a:t>
            </a:r>
          </a:p>
          <a:p>
            <a:pPr lvl="1"/>
            <a:endParaRPr lang="fr-FR" sz="1700" dirty="0" smtClean="0"/>
          </a:p>
          <a:p>
            <a:r>
              <a:rPr lang="fr-FR" sz="17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Ces cas et leurs corrigés ne peuvent être publiés ailleurs !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fr-FR" sz="1700" dirty="0" smtClean="0"/>
              <a:t>interdiction de publier sur un blog, un ENT… </a:t>
            </a:r>
          </a:p>
          <a:p>
            <a:pPr marL="742950" lvl="1" indent="-285750">
              <a:buFont typeface="Wingdings" pitchFamily="2" charset="2"/>
              <a:buChar char="ü"/>
            </a:pPr>
            <a:r>
              <a:rPr lang="fr-FR" sz="1700" dirty="0" smtClean="0"/>
              <a:t>Interdiction du publier sous format papier !</a:t>
            </a:r>
          </a:p>
          <a:p>
            <a:pPr lvl="1"/>
            <a:r>
              <a:rPr lang="fr-FR" sz="1700" dirty="0"/>
              <a:t>Les fiches ressources peuvent être distribuées sous format papier </a:t>
            </a:r>
          </a:p>
        </p:txBody>
      </p:sp>
    </p:spTree>
    <p:extLst>
      <p:ext uri="{BB962C8B-B14F-4D97-AF65-F5344CB8AC3E}">
        <p14:creationId xmlns:p14="http://schemas.microsoft.com/office/powerpoint/2010/main" val="2688400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79512" y="188640"/>
            <a:ext cx="87849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>
                <a:solidFill>
                  <a:schemeClr val="bg1"/>
                </a:solidFill>
              </a:rPr>
              <a:t>3. ENSEIGNER AVEC LA METHODE DES CAS</a:t>
            </a:r>
          </a:p>
          <a:p>
            <a:r>
              <a:rPr lang="fr-FR" sz="2400" b="1" dirty="0" smtClean="0">
                <a:solidFill>
                  <a:schemeClr val="bg1"/>
                </a:solidFill>
              </a:rPr>
              <a:t>3.1 Le cas : Mise en situation professionnelle </a:t>
            </a:r>
          </a:p>
          <a:p>
            <a:endParaRPr lang="fr-FR" dirty="0" smtClean="0"/>
          </a:p>
          <a:p>
            <a:r>
              <a:rPr lang="fr-FR" u="sng" dirty="0" smtClean="0">
                <a:solidFill>
                  <a:srgbClr val="C00000"/>
                </a:solidFill>
              </a:rPr>
              <a:t>Objectif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Construction de savoirs, savoir- faire.</a:t>
            </a:r>
          </a:p>
          <a:p>
            <a:endParaRPr lang="fr-FR" dirty="0" smtClean="0"/>
          </a:p>
          <a:p>
            <a:r>
              <a:rPr lang="fr-FR" u="sng" dirty="0" smtClean="0">
                <a:solidFill>
                  <a:srgbClr val="C00000"/>
                </a:solidFill>
              </a:rPr>
              <a:t>Comment ? </a:t>
            </a:r>
          </a:p>
          <a:p>
            <a:r>
              <a:rPr lang="fr-FR" dirty="0" smtClean="0"/>
              <a:t>Se servir d’une documentation pour répondre à une problématique (ou plusieurs) liée à une situation professionnelle issue du réel à laquelle l’étudiant doit </a:t>
            </a:r>
            <a:r>
              <a:rPr lang="fr-FR" dirty="0"/>
              <a:t>apporter des réponses structurées grâce à un questionnement </a:t>
            </a:r>
            <a:r>
              <a:rPr lang="fr-FR" dirty="0" smtClean="0"/>
              <a:t>adapté.</a:t>
            </a:r>
          </a:p>
          <a:p>
            <a:endParaRPr lang="fr-FR" dirty="0" smtClean="0"/>
          </a:p>
          <a:p>
            <a:r>
              <a:rPr lang="fr-FR" u="sng" dirty="0" smtClean="0"/>
              <a:t>Les </a:t>
            </a:r>
            <a:r>
              <a:rPr lang="fr-FR" sz="2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Transversalité,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Autonomie, sens du travail collaboratif, dynamique de groupe.</a:t>
            </a:r>
          </a:p>
          <a:p>
            <a:pPr marL="285750" indent="-285750">
              <a:buFont typeface="Wingdings" pitchFamily="2" charset="2"/>
              <a:buChar char="ü"/>
            </a:pPr>
            <a:endParaRPr lang="fr-FR" dirty="0"/>
          </a:p>
          <a:p>
            <a:r>
              <a:rPr lang="fr-FR" u="sng" dirty="0" smtClean="0"/>
              <a:t>Les </a:t>
            </a:r>
            <a:r>
              <a:rPr lang="fr-FR" sz="24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Gestion de la transversalité (outils ?)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Organisation des séquences d’apprentissage.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316329" y="5236175"/>
            <a:ext cx="3744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i="1" dirty="0" smtClean="0">
                <a:solidFill>
                  <a:srgbClr val="C00000"/>
                </a:solidFill>
              </a:rPr>
              <a:t>L’étudiant apprend mieux </a:t>
            </a:r>
            <a:r>
              <a:rPr lang="fr-FR" i="1" dirty="0">
                <a:solidFill>
                  <a:srgbClr val="C00000"/>
                </a:solidFill>
              </a:rPr>
              <a:t>si l’activité d’apprentissage revêt un caractère social et collaboratif</a:t>
            </a:r>
          </a:p>
        </p:txBody>
      </p:sp>
    </p:spTree>
    <p:extLst>
      <p:ext uri="{BB962C8B-B14F-4D97-AF65-F5344CB8AC3E}">
        <p14:creationId xmlns:p14="http://schemas.microsoft.com/office/powerpoint/2010/main" val="316573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10219" y="3200488"/>
            <a:ext cx="492098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fr-FR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L’exemple : SDNC </a:t>
            </a:r>
            <a:r>
              <a:rPr lang="fr-FR" dirty="0" smtClean="0"/>
              <a:t>(</a:t>
            </a:r>
            <a:r>
              <a:rPr lang="fr-FR" sz="1600" i="1" dirty="0" smtClean="0"/>
              <a:t>correspond à EM1.4, 1.5 et 1.6)</a:t>
            </a:r>
            <a:endParaRPr lang="fr-FR" i="1" dirty="0" smtClean="0"/>
          </a:p>
          <a:p>
            <a:r>
              <a:rPr lang="fr-FR" u="sng" dirty="0"/>
              <a:t>le contexte </a:t>
            </a:r>
            <a:r>
              <a:rPr lang="fr-FR" dirty="0"/>
              <a:t>:</a:t>
            </a:r>
          </a:p>
          <a:p>
            <a:r>
              <a:rPr lang="fr-FR" dirty="0"/>
              <a:t>La PMI SDNC rencontre un problème d’interopérabilité entre son SI et celui de ses </a:t>
            </a:r>
            <a:r>
              <a:rPr lang="fr-FR" dirty="0" smtClean="0"/>
              <a:t>clients.</a:t>
            </a:r>
            <a:endParaRPr lang="fr-FR" dirty="0" smtClean="0"/>
          </a:p>
          <a:p>
            <a:r>
              <a:rPr lang="fr-FR" dirty="0" smtClean="0"/>
              <a:t>De </a:t>
            </a:r>
            <a:r>
              <a:rPr lang="fr-FR" dirty="0"/>
              <a:t>plus ses serveurs sont vieillissants.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/>
              <a:t>Soit elle rénove son SI pour le rendre interopérable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/>
              <a:t>Soit elle externalise</a:t>
            </a:r>
          </a:p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5568765" y="4293096"/>
            <a:ext cx="32384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4. </a:t>
            </a:r>
            <a:r>
              <a:rPr lang="fr-FR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professeur</a:t>
            </a:r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précise, complète, corrige…et donne la mission 1 et ses annexes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580112" y="1628800"/>
            <a:ext cx="331827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 </a:t>
            </a:r>
            <a:r>
              <a:rPr lang="fr-FR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L’étudiant</a:t>
            </a:r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fr-FR" dirty="0" smtClean="0"/>
              <a:t>doit comprendre le cas 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 smtClean="0"/>
              <a:t>le groupe lit le contexte et un étudiant résume (oralement ou par écrit) ce contexte </a:t>
            </a:r>
          </a:p>
          <a:p>
            <a:endParaRPr lang="fr-FR" dirty="0"/>
          </a:p>
          <a:p>
            <a:r>
              <a:rPr lang="fr-FR" u="sng" dirty="0" smtClean="0"/>
              <a:t>L’objectif </a:t>
            </a:r>
            <a:r>
              <a:rPr lang="fr-FR" dirty="0" smtClean="0"/>
              <a:t>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fr-FR" dirty="0"/>
              <a:t>c</a:t>
            </a:r>
            <a:r>
              <a:rPr lang="fr-FR" dirty="0" smtClean="0"/>
              <a:t>omprendre une situation professionnelle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295323" y="980728"/>
            <a:ext cx="514077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fr-FR" sz="2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professeur </a:t>
            </a:r>
            <a:r>
              <a:rPr lang="fr-FR" sz="2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choisit un cas en fonction de sa progression et de ses objectifs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Restructure le cas en différentes missions, révise les annexes, actualise…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fr-FR" dirty="0" smtClean="0"/>
              <a:t>Programme les différentes séquences (tableau….)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10219" y="404664"/>
            <a:ext cx="71421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chemeClr val="bg1"/>
                </a:solidFill>
              </a:rPr>
              <a:t>3.2 LA METHODE DES CAS PAR UN EXEMPLE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6401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agues">
  <a:themeElements>
    <a:clrScheme name="Vagues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agues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agues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965</TotalTime>
  <Words>1566</Words>
  <Application>Microsoft Macintosh PowerPoint</Application>
  <PresentationFormat>Présentation à l'écran (4:3)</PresentationFormat>
  <Paragraphs>249</Paragraphs>
  <Slides>21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Vagues</vt:lpstr>
      <vt:lpstr>  BTS SIO EDM  </vt:lpstr>
      <vt:lpstr>1.Le C.H.U. de Morlaix</vt:lpstr>
      <vt:lpstr>2.1 les ressources du Réseau Certa</vt:lpstr>
      <vt:lpstr>2.2 les fiches ressources</vt:lpstr>
      <vt:lpstr>2.3 La liste sioedm</vt:lpstr>
      <vt:lpstr>2.4 les cas de l’atelier Certa</vt:lpstr>
      <vt:lpstr>2.5 Des règles à respecter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7.1 Les PPE</vt:lpstr>
      <vt:lpstr>7.2 Le professeur EDM et les stages étudiants</vt:lpstr>
      <vt:lpstr>7.3 l’épreuve E.6   le parcours de professionnalisation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BTS SIO  EDM</dc:title>
  <dc:subject/>
  <dc:creator>Réseau Certa</dc:creator>
  <cp:keywords/>
  <dc:description/>
  <cp:lastModifiedBy>Gaëlle CASTEL</cp:lastModifiedBy>
  <cp:revision>74</cp:revision>
  <dcterms:created xsi:type="dcterms:W3CDTF">2013-06-18T12:51:18Z</dcterms:created>
  <dcterms:modified xsi:type="dcterms:W3CDTF">2013-10-14T20:43:26Z</dcterms:modified>
  <cp:category/>
</cp:coreProperties>
</file>