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1" r:id="rId6"/>
    <p:sldId id="262" r:id="rId7"/>
    <p:sldId id="264" r:id="rId8"/>
    <p:sldId id="265" r:id="rId9"/>
    <p:sldId id="266"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D1B3F7-84D8-4BE0-821A-F5B4EAB99A66}">
  <a:tblStyle styleId="{A1D1B3F7-84D8-4BE0-821A-F5B4EAB99A66}"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AF2"/>
          </a:solidFill>
        </a:fill>
      </a:tcStyle>
    </a:wholeTbl>
    <a:band1H>
      <a:tcTxStyle/>
      <a:tcStyle>
        <a:tcBdr/>
        <a:fill>
          <a:solidFill>
            <a:srgbClr val="D8D2E3"/>
          </a:solidFill>
        </a:fill>
      </a:tcStyle>
    </a:band1H>
    <a:band2H>
      <a:tcTxStyle/>
      <a:tcStyle>
        <a:tcBdr/>
      </a:tcStyle>
    </a:band2H>
    <a:band1V>
      <a:tcTxStyle/>
      <a:tcStyle>
        <a:tcBdr/>
        <a:fill>
          <a:solidFill>
            <a:srgbClr val="D8D2E3"/>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snapToGrid="0">
      <p:cViewPr varScale="1">
        <p:scale>
          <a:sx n="92" d="100"/>
          <a:sy n="92" d="100"/>
        </p:scale>
        <p:origin x="78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51bdcd24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551bdcd2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7" name="Google Shape;17;p2"/>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lvl="0" algn="l">
              <a:spcBef>
                <a:spcPts val="360"/>
              </a:spcBef>
              <a:spcAft>
                <a:spcPts val="0"/>
              </a:spcAft>
              <a:buSzPts val="1800"/>
              <a:buNone/>
              <a:defRPr>
                <a:solidFill>
                  <a:schemeClr val="dk1"/>
                </a:solidFill>
              </a:defRPr>
            </a:lvl1pPr>
            <a:lvl2pPr lvl="1" algn="ctr">
              <a:spcBef>
                <a:spcPts val="600"/>
              </a:spcBef>
              <a:spcAft>
                <a:spcPts val="0"/>
              </a:spcAft>
              <a:buSzPts val="1600"/>
              <a:buNone/>
              <a:defRPr>
                <a:solidFill>
                  <a:srgbClr val="888888"/>
                </a:solidFill>
              </a:defRPr>
            </a:lvl2pPr>
            <a:lvl3pPr lvl="2" algn="ctr">
              <a:spcBef>
                <a:spcPts val="600"/>
              </a:spcBef>
              <a:spcAft>
                <a:spcPts val="0"/>
              </a:spcAft>
              <a:buSzPts val="1400"/>
              <a:buNone/>
              <a:defRPr>
                <a:solidFill>
                  <a:srgbClr val="888888"/>
                </a:solidFill>
              </a:defRPr>
            </a:lvl3pPr>
            <a:lvl4pPr lvl="3" algn="ctr">
              <a:spcBef>
                <a:spcPts val="600"/>
              </a:spcBef>
              <a:spcAft>
                <a:spcPts val="0"/>
              </a:spcAft>
              <a:buSzPts val="1200"/>
              <a:buNone/>
              <a:defRPr>
                <a:solidFill>
                  <a:srgbClr val="888888"/>
                </a:solidFill>
              </a:defRPr>
            </a:lvl4pPr>
            <a:lvl5pPr lvl="4" algn="ctr">
              <a:spcBef>
                <a:spcPts val="600"/>
              </a:spcBef>
              <a:spcAft>
                <a:spcPts val="0"/>
              </a:spcAft>
              <a:buSzPts val="1200"/>
              <a:buNone/>
              <a:defRPr>
                <a:solidFill>
                  <a:srgbClr val="888888"/>
                </a:solidFill>
              </a:defRPr>
            </a:lvl5pPr>
            <a:lvl6pPr lvl="5" algn="ctr">
              <a:spcBef>
                <a:spcPts val="600"/>
              </a:spcBef>
              <a:spcAft>
                <a:spcPts val="0"/>
              </a:spcAft>
              <a:buSzPts val="1200"/>
              <a:buNone/>
              <a:defRPr>
                <a:solidFill>
                  <a:srgbClr val="888888"/>
                </a:solidFill>
              </a:defRPr>
            </a:lvl6pPr>
            <a:lvl7pPr lvl="6" algn="ctr">
              <a:spcBef>
                <a:spcPts val="600"/>
              </a:spcBef>
              <a:spcAft>
                <a:spcPts val="0"/>
              </a:spcAft>
              <a:buSzPts val="1200"/>
              <a:buNone/>
              <a:defRPr>
                <a:solidFill>
                  <a:srgbClr val="888888"/>
                </a:solidFill>
              </a:defRPr>
            </a:lvl7pPr>
            <a:lvl8pPr lvl="7" algn="ctr">
              <a:spcBef>
                <a:spcPts val="600"/>
              </a:spcBef>
              <a:spcAft>
                <a:spcPts val="0"/>
              </a:spcAft>
              <a:buSzPts val="1200"/>
              <a:buNone/>
              <a:defRPr>
                <a:solidFill>
                  <a:srgbClr val="888888"/>
                </a:solidFill>
              </a:defRPr>
            </a:lvl8pPr>
            <a:lvl9pPr lvl="8" algn="ctr">
              <a:spcBef>
                <a:spcPts val="600"/>
              </a:spcBef>
              <a:spcAft>
                <a:spcPts val="600"/>
              </a:spcAft>
              <a:buSzPts val="1200"/>
              <a:buNone/>
              <a:defRPr>
                <a:solidFill>
                  <a:srgbClr val="888888"/>
                </a:solidFill>
              </a:defRPr>
            </a:lvl9pPr>
          </a:lstStyle>
          <a:p>
            <a:endParaRPr/>
          </a:p>
        </p:txBody>
      </p:sp>
      <p:sp>
        <p:nvSpPr>
          <p:cNvPr id="19" name="Google Shape;19;p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86"/>
        <p:cNvGrpSpPr/>
        <p:nvPr/>
      </p:nvGrpSpPr>
      <p:grpSpPr>
        <a:xfrm>
          <a:off x="0" y="0"/>
          <a:ext cx="0" cy="0"/>
          <a:chOff x="0" y="0"/>
          <a:chExt cx="0" cy="0"/>
        </a:xfrm>
      </p:grpSpPr>
      <p:sp>
        <p:nvSpPr>
          <p:cNvPr id="87" name="Google Shape;87;p12"/>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88" name="Google Shape;88;p12"/>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4200"/>
              <a:buFont typeface="Century Gothic"/>
              <a:buNone/>
              <a:defRPr sz="4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360"/>
              </a:spcBef>
              <a:spcAft>
                <a:spcPts val="0"/>
              </a:spcAft>
              <a:buSzPts val="1800"/>
              <a:buNone/>
              <a:defRPr sz="1800">
                <a:solidFill>
                  <a:schemeClr val="dk1"/>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600"/>
              </a:spcBef>
              <a:spcAft>
                <a:spcPts val="0"/>
              </a:spcAft>
              <a:buSzPts val="1400"/>
              <a:buNone/>
              <a:defRPr sz="1400">
                <a:solidFill>
                  <a:srgbClr val="888888"/>
                </a:solidFill>
              </a:defRPr>
            </a:lvl6pPr>
            <a:lvl7pPr marL="3200400" lvl="6" indent="-228600" algn="l">
              <a:spcBef>
                <a:spcPts val="600"/>
              </a:spcBef>
              <a:spcAft>
                <a:spcPts val="0"/>
              </a:spcAft>
              <a:buSzPts val="1400"/>
              <a:buNone/>
              <a:defRPr sz="1400">
                <a:solidFill>
                  <a:srgbClr val="888888"/>
                </a:solidFill>
              </a:defRPr>
            </a:lvl7pPr>
            <a:lvl8pPr marL="3657600" lvl="7" indent="-228600" algn="l">
              <a:spcBef>
                <a:spcPts val="600"/>
              </a:spcBef>
              <a:spcAft>
                <a:spcPts val="0"/>
              </a:spcAft>
              <a:buSzPts val="1400"/>
              <a:buNone/>
              <a:defRPr sz="1400">
                <a:solidFill>
                  <a:srgbClr val="888888"/>
                </a:solidFill>
              </a:defRPr>
            </a:lvl8pPr>
            <a:lvl9pPr marL="4114800" lvl="8" indent="-228600" algn="l">
              <a:spcBef>
                <a:spcPts val="600"/>
              </a:spcBef>
              <a:spcAft>
                <a:spcPts val="600"/>
              </a:spcAft>
              <a:buSzPts val="1400"/>
              <a:buNone/>
              <a:defRPr sz="1400">
                <a:solidFill>
                  <a:srgbClr val="888888"/>
                </a:solidFill>
              </a:defRPr>
            </a:lvl9pPr>
          </a:lstStyle>
          <a:p>
            <a:endParaRPr/>
          </a:p>
        </p:txBody>
      </p:sp>
      <p:sp>
        <p:nvSpPr>
          <p:cNvPr id="90" name="Google Shape;90;p12"/>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1" name="Google Shape;91;p1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94"/>
        <p:cNvGrpSpPr/>
        <p:nvPr/>
      </p:nvGrpSpPr>
      <p:grpSpPr>
        <a:xfrm>
          <a:off x="0" y="0"/>
          <a:ext cx="0" cy="0"/>
          <a:chOff x="0" y="0"/>
          <a:chExt cx="0" cy="0"/>
        </a:xfrm>
      </p:grpSpPr>
      <p:sp>
        <p:nvSpPr>
          <p:cNvPr id="95" name="Google Shape;95;p13"/>
          <p:cNvSpPr/>
          <p:nvPr/>
        </p:nvSpPr>
        <p:spPr>
          <a:xfrm>
            <a:off x="1140884" y="2286585"/>
            <a:ext cx="4895115"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96" name="Google Shape;96;p13"/>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body" idx="1"/>
          </p:nvPr>
        </p:nvSpPr>
        <p:spPr>
          <a:xfrm>
            <a:off x="6156000" y="2286000"/>
            <a:ext cx="4880300" cy="229552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1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01"/>
        <p:cNvGrpSpPr/>
        <p:nvPr/>
      </p:nvGrpSpPr>
      <p:grpSpPr>
        <a:xfrm>
          <a:off x="0" y="0"/>
          <a:ext cx="0" cy="0"/>
          <a:chOff x="0" y="0"/>
          <a:chExt cx="0" cy="0"/>
        </a:xfrm>
      </p:grpSpPr>
      <p:sp>
        <p:nvSpPr>
          <p:cNvPr id="102" name="Google Shape;102;p14"/>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03" name="Google Shape;103;p1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5" name="Google Shape;105;p1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08"/>
        <p:cNvGrpSpPr/>
        <p:nvPr/>
      </p:nvGrpSpPr>
      <p:grpSpPr>
        <a:xfrm>
          <a:off x="0" y="0"/>
          <a:ext cx="0" cy="0"/>
          <a:chOff x="0" y="0"/>
          <a:chExt cx="0" cy="0"/>
        </a:xfrm>
      </p:grpSpPr>
      <p:sp>
        <p:nvSpPr>
          <p:cNvPr id="109" name="Google Shape;109;p15"/>
          <p:cNvSpPr/>
          <p:nvPr/>
        </p:nvSpPr>
        <p:spPr>
          <a:xfrm>
            <a:off x="7669651" y="446089"/>
            <a:ext cx="4522349"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0" name="Google Shape;110;p15"/>
          <p:cNvSpPr txBox="1">
            <a:spLocks noGrp="1"/>
          </p:cNvSpPr>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body" idx="1"/>
          </p:nvPr>
        </p:nvSpPr>
        <p:spPr>
          <a:xfrm rot="5400000">
            <a:off x="1408290" y="-152200"/>
            <a:ext cx="5414962" cy="661154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12" name="Google Shape;112;p1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22"/>
        <p:cNvGrpSpPr/>
        <p:nvPr/>
      </p:nvGrpSpPr>
      <p:grpSpPr>
        <a:xfrm>
          <a:off x="0" y="0"/>
          <a:ext cx="0" cy="0"/>
          <a:chOff x="0" y="0"/>
          <a:chExt cx="0" cy="0"/>
        </a:xfrm>
      </p:grpSpPr>
      <p:sp>
        <p:nvSpPr>
          <p:cNvPr id="23" name="Google Shape;23;p3"/>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4" name="Google Shape;24;p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26" name="Google Shape;26;p3"/>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7" name="Google Shape;27;p3"/>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28" name="Google Shape;28;p3"/>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9" name="Google Shape;29;p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2"/>
        <p:cNvGrpSpPr/>
        <p:nvPr/>
      </p:nvGrpSpPr>
      <p:grpSpPr>
        <a:xfrm>
          <a:off x="0" y="0"/>
          <a:ext cx="0" cy="0"/>
          <a:chOff x="0" y="0"/>
          <a:chExt cx="0" cy="0"/>
        </a:xfrm>
      </p:grpSpPr>
      <p:sp>
        <p:nvSpPr>
          <p:cNvPr id="33" name="Google Shape;33;p4"/>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4" name="Google Shape;34;p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36" name="Google Shape;36;p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3"/>
        <p:cNvGrpSpPr/>
        <p:nvPr/>
      </p:nvGrpSpPr>
      <p:grpSpPr>
        <a:xfrm>
          <a:off x="0" y="0"/>
          <a:ext cx="0" cy="0"/>
          <a:chOff x="0" y="0"/>
          <a:chExt cx="0" cy="0"/>
        </a:xfrm>
      </p:grpSpPr>
      <p:sp>
        <p:nvSpPr>
          <p:cNvPr id="44" name="Google Shape;44;p6"/>
          <p:cNvSpPr/>
          <p:nvPr/>
        </p:nvSpPr>
        <p:spPr>
          <a:xfrm>
            <a:off x="0" y="1"/>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5" name="Google Shape;45;p6"/>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r">
              <a:spcBef>
                <a:spcPts val="0"/>
              </a:spcBef>
              <a:spcAft>
                <a:spcPts val="0"/>
              </a:spcAft>
              <a:buClr>
                <a:srgbClr val="FEFEFE"/>
              </a:buClr>
              <a:buSzPts val="4800"/>
              <a:buFont typeface="Century Gothic"/>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r">
              <a:spcBef>
                <a:spcPts val="360"/>
              </a:spcBef>
              <a:spcAft>
                <a:spcPts val="0"/>
              </a:spcAft>
              <a:buSzPts val="1800"/>
              <a:buNone/>
              <a:defRPr sz="1800">
                <a:solidFill>
                  <a:schemeClr val="dk1"/>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600"/>
              </a:spcBef>
              <a:spcAft>
                <a:spcPts val="0"/>
              </a:spcAft>
              <a:buSzPts val="1400"/>
              <a:buNone/>
              <a:defRPr sz="1400">
                <a:solidFill>
                  <a:srgbClr val="888888"/>
                </a:solidFill>
              </a:defRPr>
            </a:lvl6pPr>
            <a:lvl7pPr marL="3200400" lvl="6" indent="-228600" algn="l">
              <a:spcBef>
                <a:spcPts val="600"/>
              </a:spcBef>
              <a:spcAft>
                <a:spcPts val="0"/>
              </a:spcAft>
              <a:buSzPts val="1400"/>
              <a:buNone/>
              <a:defRPr sz="1400">
                <a:solidFill>
                  <a:srgbClr val="888888"/>
                </a:solidFill>
              </a:defRPr>
            </a:lvl7pPr>
            <a:lvl8pPr marL="3657600" lvl="7" indent="-228600" algn="l">
              <a:spcBef>
                <a:spcPts val="600"/>
              </a:spcBef>
              <a:spcAft>
                <a:spcPts val="0"/>
              </a:spcAft>
              <a:buSzPts val="1400"/>
              <a:buNone/>
              <a:defRPr sz="1400">
                <a:solidFill>
                  <a:srgbClr val="888888"/>
                </a:solidFill>
              </a:defRPr>
            </a:lvl8pPr>
            <a:lvl9pPr marL="4114800" lvl="8" indent="-228600" algn="l">
              <a:spcBef>
                <a:spcPts val="600"/>
              </a:spcBef>
              <a:spcAft>
                <a:spcPts val="600"/>
              </a:spcAft>
              <a:buSzPts val="1400"/>
              <a:buNone/>
              <a:defRPr sz="1400">
                <a:solidFill>
                  <a:srgbClr val="888888"/>
                </a:solidFill>
              </a:defRPr>
            </a:lvl9pPr>
          </a:lstStyle>
          <a:p>
            <a:endParaRPr/>
          </a:p>
        </p:txBody>
      </p:sp>
      <p:sp>
        <p:nvSpPr>
          <p:cNvPr id="47" name="Google Shape;47;p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0"/>
        <p:cNvGrpSpPr/>
        <p:nvPr/>
      </p:nvGrpSpPr>
      <p:grpSpPr>
        <a:xfrm>
          <a:off x="0" y="0"/>
          <a:ext cx="0" cy="0"/>
          <a:chOff x="0" y="0"/>
          <a:chExt cx="0" cy="0"/>
        </a:xfrm>
      </p:grpSpPr>
      <p:sp>
        <p:nvSpPr>
          <p:cNvPr id="51" name="Google Shape;51;p7"/>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2" name="Google Shape;52;p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54" name="Google Shape;54;p7"/>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55" name="Google Shape;55;p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8"/>
        <p:cNvGrpSpPr/>
        <p:nvPr/>
      </p:nvGrpSpPr>
      <p:grpSpPr>
        <a:xfrm>
          <a:off x="0" y="0"/>
          <a:ext cx="0" cy="0"/>
          <a:chOff x="0" y="0"/>
          <a:chExt cx="0" cy="0"/>
        </a:xfrm>
      </p:grpSpPr>
      <p:sp>
        <p:nvSpPr>
          <p:cNvPr id="59" name="Google Shape;59;p8"/>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0" name="Google Shape;60;p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4"/>
        <p:cNvGrpSpPr/>
        <p:nvPr/>
      </p:nvGrpSpPr>
      <p:grpSpPr>
        <a:xfrm>
          <a:off x="0" y="0"/>
          <a:ext cx="0" cy="0"/>
          <a:chOff x="0" y="0"/>
          <a:chExt cx="0" cy="0"/>
        </a:xfrm>
      </p:grpSpPr>
      <p:sp>
        <p:nvSpPr>
          <p:cNvPr id="65" name="Google Shape;65;p9"/>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6" name="Google Shape;66;p9"/>
          <p:cNvSpPr txBox="1">
            <a:spLocks noGrp="1"/>
          </p:cNvSpPr>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2000"/>
              <a:buFont typeface="Century Gothic"/>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8" name="Google Shape;68;p9"/>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69" name="Google Shape;69;p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a:spLocks noGrp="1"/>
          </p:cNvSpPr>
          <p:nvPr>
            <p:ph type="pic" idx="2"/>
          </p:nvPr>
        </p:nvSpPr>
        <p:spPr>
          <a:xfrm>
            <a:off x="6098117" y="0"/>
            <a:ext cx="6093883" cy="68580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lstStyle>
            <a:lvl1pPr marR="0" lvl="0" algn="ctr" rtl="0">
              <a:spcBef>
                <a:spcPts val="280"/>
              </a:spcBef>
              <a:spcAft>
                <a:spcPts val="0"/>
              </a:spcAft>
              <a:buClr>
                <a:schemeClr val="accent1"/>
              </a:buClr>
              <a:buSzPts val="1400"/>
              <a:buFont typeface="Noto Sans Symbols"/>
              <a:buNone/>
              <a:defRPr sz="1400" b="0" i="0" u="none" strike="noStrike" cap="none">
                <a:solidFill>
                  <a:schemeClr val="dk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0"/>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76" name="Google Shape;76;p10"/>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a:spLocks noGrp="1"/>
          </p:cNvSpPr>
          <p:nvPr>
            <p:ph type="pic" idx="2"/>
          </p:nvPr>
        </p:nvSpPr>
        <p:spPr>
          <a:xfrm>
            <a:off x="0" y="0"/>
            <a:ext cx="12192000" cy="4800600"/>
          </a:xfrm>
          <a:prstGeom prst="rect">
            <a:avLst/>
          </a:prstGeom>
          <a:noFill/>
          <a:ln w="9525" cap="rnd" cmpd="sng">
            <a:solidFill>
              <a:schemeClr val="dk2"/>
            </a:solidFill>
            <a:prstDash val="solid"/>
            <a:round/>
            <a:headEnd type="none" w="sm" len="sm"/>
            <a:tailEnd type="none" w="sm" len="sm"/>
          </a:ln>
          <a:effectLst>
            <a:outerShdw blurRad="50800">
              <a:srgbClr val="000000">
                <a:alpha val="40000"/>
              </a:srgbClr>
            </a:outerShdw>
          </a:effectLst>
        </p:spPr>
        <p:txBody>
          <a:bodyPr spcFirstLastPara="1" wrap="square" lIns="91425" tIns="45700" rIns="91425" bIns="45700" anchor="t" anchorCtr="0"/>
          <a:lstStyle>
            <a:lvl1pPr marR="0" lvl="0" algn="ctr" rtl="0">
              <a:spcBef>
                <a:spcPts val="320"/>
              </a:spcBef>
              <a:spcAft>
                <a:spcPts val="0"/>
              </a:spcAft>
              <a:buClr>
                <a:schemeClr val="accent1"/>
              </a:buClr>
              <a:buSzPts val="1600"/>
              <a:buFont typeface="Noto Sans Symbols"/>
              <a:buNone/>
              <a:defRPr sz="1600" b="0" i="0" u="none" strike="noStrike" cap="none">
                <a:solidFill>
                  <a:schemeClr val="dk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11"/>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83" name="Google Shape;83;p1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9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9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ommentcamarche.net/faq/40351-vente-en-ligne-choisir-une-place-de-marche" TargetMode="External"/><Relationship Id="rId7" Type="http://schemas.openxmlformats.org/officeDocument/2006/relationships/hyperlink" Target="https://www.legalis.net/actualite/airbnb-est-editeur-et-responsable-des-sous-locations-illicit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legalis.net/actualite/alibaba-com-hebergeur-et-non-editeur/" TargetMode="External"/><Relationship Id="rId5" Type="http://schemas.openxmlformats.org/officeDocument/2006/relationships/hyperlink" Target="https://www.france.tv/france-2/journal-20h00/928179-journal-20h00.html" TargetMode="External"/><Relationship Id="rId4" Type="http://schemas.openxmlformats.org/officeDocument/2006/relationships/hyperlink" Target="https://www.economie.gouv.fr/particuliers/places-de-marches-marketpla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sa-conso.fr/le-phygital-c-est-quoi,23120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touteconomie.org/index.php?arc=bv1&amp;manif=475" TargetMode="External"/><Relationship Id="rId5" Type="http://schemas.openxmlformats.org/officeDocument/2006/relationships/hyperlink" Target="http://www.journeeseconomie.org/blogjeco/index.php?post/2016/11/01/Plateformisation-de-l-%C3%A9conomie,-l-%C3%A2ge-des-entreprises-phygitales,-saisir-les-nouvelles-opportunit%C3%A9s-de-croissance-et-comp%C3%A9titivit%C3%A9" TargetMode="External"/><Relationship Id="rId4" Type="http://schemas.openxmlformats.org/officeDocument/2006/relationships/hyperlink" Target="https://www.lsa-conso.fr/magasins-physiques-amazon-place-ses-pions-aux-etats-unis-et-en-europe,25407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deaseco.files.wordpress.com/2009/10/reseaux.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6play.fr/capital-p_860" TargetMode="External"/><Relationship Id="rId5" Type="http://schemas.openxmlformats.org/officeDocument/2006/relationships/hyperlink" Target="https://www.qwant.com/?q=externit%C3%A9%20de%20r%C3%A9seau&amp;t=videos&amp;o=0:c2f093f1d2a27ea7d2fd3dde24ae9e6d&amp;overlay=open" TargetMode="External"/><Relationship Id="rId4" Type="http://schemas.openxmlformats.org/officeDocument/2006/relationships/hyperlink" Target="http://www.wiki-compta.com/externalite.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arsouin.org/IMG/pdf/un_panorama_de_la_consommation_collaborative_via_les_plateformes_numeriques.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my-business-plan.fr/modele-freemium" TargetMode="External"/><Relationship Id="rId5" Type="http://schemas.openxmlformats.org/officeDocument/2006/relationships/hyperlink" Target="https://www.definitions-marketing.com/definition/freemium/" TargetMode="External"/><Relationship Id="rId4" Type="http://schemas.openxmlformats.org/officeDocument/2006/relationships/hyperlink" Target="https://www.lesechos.fr/idees-debats/cercle/cercle-185349-lost-in-translation-tarification-dynamique-yield-management-pricing-comprendre-ces-concepts-et-leur-impact-business-2194427.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ctrTitle"/>
          </p:nvPr>
        </p:nvSpPr>
        <p:spPr>
          <a:xfrm>
            <a:off x="266701" y="732174"/>
            <a:ext cx="116586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5400"/>
              <a:buFont typeface="Century Gothic"/>
              <a:buNone/>
            </a:pPr>
            <a:r>
              <a:rPr lang="fr-FR" dirty="0"/>
              <a:t>BTS SIO</a:t>
            </a:r>
            <a:br>
              <a:rPr lang="fr-FR" dirty="0"/>
            </a:br>
            <a:r>
              <a:rPr lang="fr-FR" dirty="0"/>
              <a:t>Formation académique 2019-20 CEJM</a:t>
            </a:r>
            <a:endParaRPr dirty="0"/>
          </a:p>
        </p:txBody>
      </p:sp>
      <p:sp>
        <p:nvSpPr>
          <p:cNvPr id="120" name="Google Shape;120;p16"/>
          <p:cNvSpPr txBox="1">
            <a:spLocks noGrp="1"/>
          </p:cNvSpPr>
          <p:nvPr>
            <p:ph type="subTitle" idx="1"/>
          </p:nvPr>
        </p:nvSpPr>
        <p:spPr>
          <a:xfrm>
            <a:off x="810000" y="5280855"/>
            <a:ext cx="10572000" cy="11256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1800"/>
              <a:buNone/>
            </a:pPr>
            <a:r>
              <a:rPr lang="fr-FR" dirty="0"/>
              <a:t>Académie de Bordeaux :</a:t>
            </a:r>
            <a:endParaRPr dirty="0"/>
          </a:p>
          <a:p>
            <a:pPr marL="0" lvl="0" indent="0" algn="l" rtl="0">
              <a:spcBef>
                <a:spcPts val="0"/>
              </a:spcBef>
              <a:spcAft>
                <a:spcPts val="0"/>
              </a:spcAft>
              <a:buSzPts val="1100"/>
              <a:buNone/>
            </a:pPr>
            <a:r>
              <a:rPr lang="fr-FR" dirty="0"/>
              <a:t>Mardi 23 et mercredi 24 juin 2020</a:t>
            </a:r>
            <a:endParaRPr dirty="0"/>
          </a:p>
          <a:p>
            <a:pPr marL="0" lvl="0" indent="0" algn="l" rtl="0">
              <a:spcBef>
                <a:spcPts val="0"/>
              </a:spcBef>
              <a:spcAft>
                <a:spcPts val="0"/>
              </a:spcAft>
              <a:buSzPts val="1800"/>
              <a:buNone/>
            </a:pPr>
            <a:endParaRPr dirty="0"/>
          </a:p>
        </p:txBody>
      </p:sp>
      <p:sp>
        <p:nvSpPr>
          <p:cNvPr id="121" name="Google Shape;121;p1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1</a:t>
            </a:fld>
            <a:endParaRPr/>
          </a:p>
        </p:txBody>
      </p:sp>
      <p:sp>
        <p:nvSpPr>
          <p:cNvPr id="122" name="Google Shape;122;p16"/>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fr-FR"/>
              <a:t>Les objectifs de la formation : Déroulement prévisionnel</a:t>
            </a:r>
            <a:endParaRPr/>
          </a:p>
        </p:txBody>
      </p:sp>
      <p:sp>
        <p:nvSpPr>
          <p:cNvPr id="128" name="Google Shape;128;p17"/>
          <p:cNvSpPr txBox="1">
            <a:spLocks noGrp="1"/>
          </p:cNvSpPr>
          <p:nvPr>
            <p:ph type="body" idx="1"/>
          </p:nvPr>
        </p:nvSpPr>
        <p:spPr>
          <a:xfrm>
            <a:off x="810000" y="1449605"/>
            <a:ext cx="5547385" cy="34665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p>
            <a:pPr marL="0" lvl="0" indent="0" algn="l" rtl="0">
              <a:spcBef>
                <a:spcPts val="0"/>
              </a:spcBef>
              <a:spcAft>
                <a:spcPts val="0"/>
              </a:spcAft>
              <a:buSzPts val="2000"/>
              <a:buNone/>
            </a:pPr>
            <a:r>
              <a:rPr lang="fr-FR" b="1" dirty="0"/>
              <a:t>Durée : 4h</a:t>
            </a:r>
            <a:endParaRPr dirty="0"/>
          </a:p>
        </p:txBody>
      </p:sp>
      <p:sp>
        <p:nvSpPr>
          <p:cNvPr id="129" name="Google Shape;129;p17"/>
          <p:cNvSpPr txBox="1">
            <a:spLocks noGrp="1"/>
          </p:cNvSpPr>
          <p:nvPr>
            <p:ph type="body" idx="2"/>
          </p:nvPr>
        </p:nvSpPr>
        <p:spPr>
          <a:xfrm>
            <a:off x="415636" y="2064327"/>
            <a:ext cx="10990918" cy="4481947"/>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342900" algn="l" rtl="0">
              <a:spcBef>
                <a:spcPts val="0"/>
              </a:spcBef>
              <a:spcAft>
                <a:spcPts val="0"/>
              </a:spcAft>
              <a:buSzPts val="1900"/>
              <a:buChar char="🞆"/>
            </a:pPr>
            <a:r>
              <a:rPr lang="fr-FR" sz="1400" b="1" dirty="0"/>
              <a:t>Objectif </a:t>
            </a:r>
            <a:r>
              <a:rPr lang="fr-FR" sz="1400" dirty="0"/>
              <a:t>:</a:t>
            </a:r>
            <a:endParaRPr sz="1400" dirty="0"/>
          </a:p>
          <a:p>
            <a:pPr marL="342900" algn="just">
              <a:spcBef>
                <a:spcPts val="980"/>
              </a:spcBef>
              <a:buSzPts val="1900"/>
              <a:buFont typeface="Wingdings" pitchFamily="2" charset="2"/>
              <a:buChar char="v"/>
            </a:pPr>
            <a:r>
              <a:rPr lang="fr-FR" sz="1400" dirty="0"/>
              <a:t>Pointer des tendances d’évolution de l’environnement économique, juridique et managérial en lien avec les contenus des enseignements du Thème 4 du cours de CEJM</a:t>
            </a:r>
          </a:p>
          <a:p>
            <a:pPr marL="342900" algn="just">
              <a:spcBef>
                <a:spcPts val="980"/>
              </a:spcBef>
              <a:buSzPts val="1900"/>
              <a:buFont typeface="Wingdings" pitchFamily="2" charset="2"/>
              <a:buChar char="v"/>
            </a:pPr>
            <a:r>
              <a:rPr lang="fr-FR" sz="1400" dirty="0"/>
              <a:t>Acculturation pour les professeurs d’informatique de SIO</a:t>
            </a:r>
          </a:p>
          <a:p>
            <a:pPr marL="342900" algn="just">
              <a:spcBef>
                <a:spcPts val="980"/>
              </a:spcBef>
              <a:buSzPts val="1900"/>
              <a:buFont typeface="Wingdings" pitchFamily="2" charset="2"/>
              <a:buChar char="v"/>
            </a:pPr>
            <a:r>
              <a:rPr lang="fr-FR" sz="1400" dirty="0"/>
              <a:t>Spécificités du CEJM pour l’informatique et du CEJMA</a:t>
            </a:r>
            <a:endParaRPr sz="1400" dirty="0"/>
          </a:p>
          <a:p>
            <a:pPr marL="342900" lvl="0" indent="-342900" algn="l" rtl="0">
              <a:spcBef>
                <a:spcPts val="980"/>
              </a:spcBef>
              <a:spcAft>
                <a:spcPts val="0"/>
              </a:spcAft>
              <a:buSzPts val="1900"/>
              <a:buChar char="🞆"/>
            </a:pPr>
            <a:r>
              <a:rPr lang="fr-FR" sz="1400" b="1" dirty="0"/>
              <a:t>Modalités</a:t>
            </a:r>
            <a:r>
              <a:rPr lang="fr-FR" sz="1400" dirty="0"/>
              <a:t> :</a:t>
            </a:r>
            <a:endParaRPr sz="1400" dirty="0"/>
          </a:p>
          <a:p>
            <a:pPr marL="0" lvl="0" indent="0" algn="just" rtl="0">
              <a:spcBef>
                <a:spcPts val="980"/>
              </a:spcBef>
              <a:spcAft>
                <a:spcPts val="0"/>
              </a:spcAft>
              <a:buSzPts val="1900"/>
              <a:buNone/>
            </a:pPr>
            <a:r>
              <a:rPr lang="fr-FR" sz="1400" u="sng" dirty="0"/>
              <a:t>Economie : </a:t>
            </a:r>
            <a:r>
              <a:rPr lang="fr-FR" sz="1400" dirty="0"/>
              <a:t>	</a:t>
            </a:r>
          </a:p>
          <a:p>
            <a:pPr marL="0" lvl="0" indent="0" algn="just" rtl="0">
              <a:spcBef>
                <a:spcPts val="980"/>
              </a:spcBef>
              <a:spcAft>
                <a:spcPts val="0"/>
              </a:spcAft>
              <a:buSzPts val="1900"/>
              <a:buNone/>
            </a:pPr>
            <a:r>
              <a:rPr lang="fr-FR" sz="1400" dirty="0"/>
              <a:t>1/ </a:t>
            </a:r>
            <a:r>
              <a:rPr lang="fr-FR" sz="1400" i="1" dirty="0"/>
              <a:t>Lancement </a:t>
            </a:r>
            <a:r>
              <a:rPr lang="fr-FR" sz="1400" dirty="0"/>
              <a:t>: projection vidéo(s)</a:t>
            </a:r>
            <a:endParaRPr sz="1400" dirty="0"/>
          </a:p>
          <a:p>
            <a:pPr marL="0" lvl="0" indent="0" algn="just" rtl="0">
              <a:spcBef>
                <a:spcPts val="980"/>
              </a:spcBef>
              <a:spcAft>
                <a:spcPts val="0"/>
              </a:spcAft>
              <a:buSzPts val="1900"/>
              <a:buNone/>
            </a:pPr>
            <a:r>
              <a:rPr lang="fr-FR" sz="1400" dirty="0"/>
              <a:t>2/ </a:t>
            </a:r>
            <a:r>
              <a:rPr lang="fr-FR" sz="1400" i="1" dirty="0"/>
              <a:t>Sondages</a:t>
            </a:r>
            <a:endParaRPr sz="1400" dirty="0"/>
          </a:p>
          <a:p>
            <a:pPr marL="0" lvl="0" indent="0" algn="just" rtl="0">
              <a:spcBef>
                <a:spcPts val="980"/>
              </a:spcBef>
              <a:spcAft>
                <a:spcPts val="0"/>
              </a:spcAft>
              <a:buSzPts val="1900"/>
              <a:buNone/>
            </a:pPr>
            <a:r>
              <a:rPr lang="fr-FR" sz="1400" dirty="0"/>
              <a:t>3/ </a:t>
            </a:r>
            <a:r>
              <a:rPr lang="fr-FR" sz="1400" i="1" dirty="0"/>
              <a:t>Projection Power Point des liens pour les ressources utilisables pour chaque question</a:t>
            </a:r>
          </a:p>
          <a:p>
            <a:pPr marL="0" lvl="0" indent="0" algn="just" rtl="0">
              <a:spcBef>
                <a:spcPts val="980"/>
              </a:spcBef>
              <a:spcAft>
                <a:spcPts val="0"/>
              </a:spcAft>
              <a:buSzPts val="1900"/>
              <a:buNone/>
            </a:pPr>
            <a:r>
              <a:rPr lang="fr-FR" sz="1400" i="1" u="sng" dirty="0"/>
              <a:t>Spécificités SIO :</a:t>
            </a:r>
            <a:endParaRPr sz="1400" i="1" u="sng" dirty="0"/>
          </a:p>
          <a:p>
            <a:pPr marL="0" lvl="0" indent="0" algn="just">
              <a:spcBef>
                <a:spcPts val="980"/>
              </a:spcBef>
              <a:buSzPts val="1900"/>
              <a:buNone/>
            </a:pPr>
            <a:r>
              <a:rPr lang="fr-FR" sz="1400" i="1" dirty="0"/>
              <a:t>4/ De l’EDM à la CEJM pour l’informatique et présentation du sujet 0 CEJM LA POSTE</a:t>
            </a:r>
          </a:p>
          <a:p>
            <a:pPr marL="0" lvl="0" indent="0" algn="just" rtl="0">
              <a:spcBef>
                <a:spcPts val="980"/>
              </a:spcBef>
              <a:spcAft>
                <a:spcPts val="0"/>
              </a:spcAft>
              <a:buSzPts val="1900"/>
              <a:buNone/>
            </a:pPr>
            <a:r>
              <a:rPr lang="fr-FR" sz="1400" i="1" dirty="0"/>
              <a:t>5/ La CEJM Appliquée en BTS SIO</a:t>
            </a:r>
            <a:endParaRPr sz="1400" i="1" dirty="0"/>
          </a:p>
          <a:p>
            <a:pPr marL="0" lvl="0" indent="0" algn="l" rtl="0">
              <a:spcBef>
                <a:spcPts val="960"/>
              </a:spcBef>
              <a:spcAft>
                <a:spcPts val="0"/>
              </a:spcAft>
              <a:buSzPts val="1800"/>
              <a:buNone/>
            </a:pPr>
            <a:endParaRPr dirty="0"/>
          </a:p>
        </p:txBody>
      </p:sp>
      <p:sp>
        <p:nvSpPr>
          <p:cNvPr id="130" name="Google Shape;130;p1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810000" y="447188"/>
            <a:ext cx="10571998" cy="633467"/>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3200" dirty="0"/>
              <a:t>Les objectifs du CEJM</a:t>
            </a:r>
            <a:endParaRPr sz="3200" dirty="0"/>
          </a:p>
        </p:txBody>
      </p:sp>
      <p:sp>
        <p:nvSpPr>
          <p:cNvPr id="136" name="Google Shape;136;p18"/>
          <p:cNvSpPr txBox="1">
            <a:spLocks noGrp="1"/>
          </p:cNvSpPr>
          <p:nvPr>
            <p:ph type="body" idx="2"/>
          </p:nvPr>
        </p:nvSpPr>
        <p:spPr>
          <a:xfrm>
            <a:off x="451514" y="2064326"/>
            <a:ext cx="10812231" cy="4599709"/>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530"/>
              <a:buNone/>
            </a:pPr>
            <a:r>
              <a:rPr lang="fr-FR" dirty="0">
                <a:solidFill>
                  <a:schemeClr val="tx1"/>
                </a:solidFill>
              </a:rPr>
              <a:t>L'enseignement de culture économique, juridique et managériale vise à permettre au titulaire du BTS de : </a:t>
            </a:r>
            <a:endParaRPr dirty="0">
              <a:solidFill>
                <a:schemeClr val="tx1"/>
              </a:solidFill>
            </a:endParaRPr>
          </a:p>
          <a:p>
            <a:pPr marL="342900" lvl="0" indent="-342900" algn="l" rtl="0">
              <a:lnSpc>
                <a:spcPct val="80000"/>
              </a:lnSpc>
              <a:spcBef>
                <a:spcPts val="906"/>
              </a:spcBef>
              <a:spcAft>
                <a:spcPts val="0"/>
              </a:spcAft>
              <a:buSzPts val="1530"/>
              <a:buFont typeface="Century Gothic"/>
              <a:buChar char="-"/>
            </a:pPr>
            <a:r>
              <a:rPr lang="fr-FR" dirty="0">
                <a:solidFill>
                  <a:schemeClr val="tx1"/>
                </a:solidFill>
              </a:rPr>
              <a:t>disposer d'une </a:t>
            </a:r>
            <a:r>
              <a:rPr lang="fr-FR" b="1" dirty="0">
                <a:solidFill>
                  <a:schemeClr val="tx1"/>
                </a:solidFill>
              </a:rPr>
              <a:t>culture économique, juridique et managériale </a:t>
            </a:r>
            <a:r>
              <a:rPr lang="fr-FR" dirty="0">
                <a:solidFill>
                  <a:schemeClr val="tx1"/>
                </a:solidFill>
              </a:rPr>
              <a:t>nécessaire à la compréhension des enjeux et des défis auxquels doivent répondre les entreprises ; </a:t>
            </a:r>
            <a:endParaRPr dirty="0">
              <a:solidFill>
                <a:schemeClr val="tx1"/>
              </a:solidFill>
            </a:endParaRPr>
          </a:p>
          <a:p>
            <a:pPr marL="342900" lvl="0" indent="-342900" algn="l" rtl="0">
              <a:lnSpc>
                <a:spcPct val="80000"/>
              </a:lnSpc>
              <a:spcBef>
                <a:spcPts val="906"/>
              </a:spcBef>
              <a:spcAft>
                <a:spcPts val="0"/>
              </a:spcAft>
              <a:buSzPts val="1530"/>
              <a:buFont typeface="Century Gothic"/>
              <a:buChar char="-"/>
            </a:pPr>
            <a:r>
              <a:rPr lang="fr-FR" dirty="0">
                <a:solidFill>
                  <a:schemeClr val="tx1"/>
                </a:solidFill>
              </a:rPr>
              <a:t>s'approprier le </a:t>
            </a:r>
            <a:r>
              <a:rPr lang="fr-FR" b="1" dirty="0">
                <a:solidFill>
                  <a:schemeClr val="tx1"/>
                </a:solidFill>
              </a:rPr>
              <a:t>cadre économique, juridique et managérial de son activité professionnelle </a:t>
            </a:r>
            <a:r>
              <a:rPr lang="fr-FR" dirty="0">
                <a:solidFill>
                  <a:schemeClr val="tx1"/>
                </a:solidFill>
              </a:rPr>
              <a:t>; </a:t>
            </a:r>
            <a:endParaRPr dirty="0">
              <a:solidFill>
                <a:schemeClr val="tx1"/>
              </a:solidFill>
            </a:endParaRPr>
          </a:p>
          <a:p>
            <a:pPr marL="342900" lvl="0" indent="-342900" algn="l" rtl="0">
              <a:lnSpc>
                <a:spcPct val="80000"/>
              </a:lnSpc>
              <a:spcBef>
                <a:spcPts val="906"/>
              </a:spcBef>
              <a:spcAft>
                <a:spcPts val="0"/>
              </a:spcAft>
              <a:buSzPts val="1530"/>
              <a:buFont typeface="Century Gothic"/>
              <a:buChar char="-"/>
            </a:pPr>
            <a:r>
              <a:rPr lang="fr-FR" dirty="0">
                <a:solidFill>
                  <a:schemeClr val="tx1"/>
                </a:solidFill>
              </a:rPr>
              <a:t>mobiliser les compétences économiques, juridiques et managériales nécessaires à la réalisation des objectifs et des activités de l'entreprise ; </a:t>
            </a:r>
            <a:endParaRPr dirty="0">
              <a:solidFill>
                <a:schemeClr val="tx1"/>
              </a:solidFill>
            </a:endParaRPr>
          </a:p>
          <a:p>
            <a:pPr marL="342900" lvl="0" indent="-342900" algn="l" rtl="0">
              <a:lnSpc>
                <a:spcPct val="80000"/>
              </a:lnSpc>
              <a:spcBef>
                <a:spcPts val="906"/>
              </a:spcBef>
              <a:spcAft>
                <a:spcPts val="0"/>
              </a:spcAft>
              <a:buSzPts val="1530"/>
              <a:buFont typeface="Century Gothic"/>
              <a:buChar char="-"/>
            </a:pPr>
            <a:r>
              <a:rPr lang="fr-FR" dirty="0">
                <a:solidFill>
                  <a:schemeClr val="tx1"/>
                </a:solidFill>
              </a:rPr>
              <a:t> intégrer les dimensions économique, juridique et managériale </a:t>
            </a:r>
            <a:r>
              <a:rPr lang="fr-FR" dirty="0"/>
              <a:t>des compétences professionnelles liées à la spécialité de BTS ; </a:t>
            </a:r>
            <a:endParaRPr dirty="0"/>
          </a:p>
          <a:p>
            <a:pPr marL="342900" lvl="0" indent="-342900" algn="l" rtl="0">
              <a:lnSpc>
                <a:spcPct val="80000"/>
              </a:lnSpc>
              <a:spcBef>
                <a:spcPts val="906"/>
              </a:spcBef>
              <a:spcAft>
                <a:spcPts val="0"/>
              </a:spcAft>
              <a:buSzPts val="1530"/>
              <a:buFont typeface="Century Gothic"/>
              <a:buChar char="-"/>
            </a:pPr>
            <a:r>
              <a:rPr lang="fr-FR" dirty="0"/>
              <a:t>communiquer avec différentes parties prenantes de l'entreprise. </a:t>
            </a:r>
            <a:endParaRPr dirty="0"/>
          </a:p>
          <a:p>
            <a:pPr marL="0" lvl="0" indent="0" algn="l" rtl="0">
              <a:lnSpc>
                <a:spcPct val="80000"/>
              </a:lnSpc>
              <a:spcBef>
                <a:spcPts val="906"/>
              </a:spcBef>
              <a:spcAft>
                <a:spcPts val="0"/>
              </a:spcAft>
              <a:buSzPts val="1530"/>
              <a:buNone/>
            </a:pPr>
            <a:r>
              <a:rPr lang="fr-FR" dirty="0"/>
              <a:t>Cet enseignement prend appui sur des situations professionnelles contextualisées, rencontrées y compris dans de petites et moyennes entreprises, et sur des ressources documentaires de nature économique (tableaux statistiques, articles de nature économique…), juridique (contrats, textes législatifs ou réglementaires, décisions de justice, …) et managériale (études de situations concrètes d'entreprises, articles relatifs à des entreprises, …) </a:t>
            </a:r>
            <a:endParaRPr dirty="0"/>
          </a:p>
          <a:p>
            <a:pPr marL="0" lvl="0" indent="0" algn="l" rtl="0">
              <a:lnSpc>
                <a:spcPct val="80000"/>
              </a:lnSpc>
              <a:spcBef>
                <a:spcPts val="906"/>
              </a:spcBef>
              <a:spcAft>
                <a:spcPts val="0"/>
              </a:spcAft>
              <a:buSzPts val="1530"/>
              <a:buNone/>
            </a:pPr>
            <a:r>
              <a:rPr lang="fr-FR" dirty="0"/>
              <a:t>Le programme de culture économique, juridique et managériale est conçu de manière à favoriser de nombreuses </a:t>
            </a:r>
            <a:r>
              <a:rPr lang="fr-FR" b="1" dirty="0"/>
              <a:t>transversalités avec les enseignements professionnels</a:t>
            </a:r>
            <a:r>
              <a:rPr lang="fr-FR" dirty="0"/>
              <a:t>.</a:t>
            </a:r>
            <a:endParaRPr dirty="0"/>
          </a:p>
        </p:txBody>
      </p:sp>
      <p:sp>
        <p:nvSpPr>
          <p:cNvPr id="137" name="Google Shape;137;p1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fr-FR"/>
              <a:t>« La plateformisation de l’économie »</a:t>
            </a:r>
            <a:endParaRPr/>
          </a:p>
        </p:txBody>
      </p:sp>
      <p:sp>
        <p:nvSpPr>
          <p:cNvPr id="143" name="Google Shape;143;p19"/>
          <p:cNvSpPr txBox="1">
            <a:spLocks noGrp="1"/>
          </p:cNvSpPr>
          <p:nvPr>
            <p:ph type="body" idx="1"/>
          </p:nvPr>
        </p:nvSpPr>
        <p:spPr>
          <a:xfrm>
            <a:off x="814725" y="2174875"/>
            <a:ext cx="10079700" cy="3592500"/>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p>
            <a:pPr marL="0" lvl="0" indent="0" algn="ctr" rtl="0">
              <a:spcBef>
                <a:spcPts val="0"/>
              </a:spcBef>
              <a:spcAft>
                <a:spcPts val="0"/>
              </a:spcAft>
              <a:buSzPts val="2000"/>
              <a:buNone/>
            </a:pPr>
            <a:endParaRPr/>
          </a:p>
        </p:txBody>
      </p:sp>
      <p:sp>
        <p:nvSpPr>
          <p:cNvPr id="144" name="Google Shape;144;p19"/>
          <p:cNvSpPr txBox="1">
            <a:spLocks noGrp="1"/>
          </p:cNvSpPr>
          <p:nvPr>
            <p:ph type="body" idx="2"/>
          </p:nvPr>
        </p:nvSpPr>
        <p:spPr>
          <a:xfrm>
            <a:off x="814725" y="2751150"/>
            <a:ext cx="10079700" cy="7404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342900" lvl="0" indent="0" algn="l" rtl="0">
              <a:spcBef>
                <a:spcPts val="960"/>
              </a:spcBef>
              <a:spcAft>
                <a:spcPts val="0"/>
              </a:spcAft>
              <a:buNone/>
            </a:pPr>
            <a:endParaRPr dirty="0"/>
          </a:p>
          <a:p>
            <a:pPr marL="342900" lvl="0" indent="0" algn="l" rtl="0">
              <a:spcBef>
                <a:spcPts val="0"/>
              </a:spcBef>
              <a:spcAft>
                <a:spcPts val="0"/>
              </a:spcAft>
              <a:buNone/>
            </a:pPr>
            <a:r>
              <a:rPr lang="fr-FR" sz="2000" dirty="0"/>
              <a:t>La compréhension de la notion de </a:t>
            </a:r>
            <a:r>
              <a:rPr lang="fr-FR" sz="2000" dirty="0" err="1"/>
              <a:t>plateformisation</a:t>
            </a:r>
            <a:r>
              <a:rPr lang="fr-FR" sz="2000" dirty="0"/>
              <a:t> est indispensable pour bien délimiter les enjeux du thème 4 de CEJM et les notions à transmettre aux étudiants.</a:t>
            </a:r>
            <a:endParaRPr dirty="0"/>
          </a:p>
          <a:p>
            <a:pPr marL="342900" lvl="0" indent="0" algn="l" rtl="0">
              <a:spcBef>
                <a:spcPts val="960"/>
              </a:spcBef>
              <a:spcAft>
                <a:spcPts val="0"/>
              </a:spcAft>
              <a:buNone/>
            </a:pPr>
            <a:endParaRPr dirty="0"/>
          </a:p>
          <a:p>
            <a:pPr marL="342900" lvl="0" indent="0" algn="l" rtl="0">
              <a:spcBef>
                <a:spcPts val="960"/>
              </a:spcBef>
              <a:spcAft>
                <a:spcPts val="0"/>
              </a:spcAft>
              <a:buNone/>
            </a:pPr>
            <a:endParaRPr dirty="0"/>
          </a:p>
          <a:p>
            <a:pPr marL="342900" lvl="0" indent="-342900" algn="l" rtl="0">
              <a:spcBef>
                <a:spcPts val="960"/>
              </a:spcBef>
              <a:spcAft>
                <a:spcPts val="0"/>
              </a:spcAft>
              <a:buSzPts val="1800"/>
              <a:buChar char="🞆"/>
            </a:pPr>
            <a:r>
              <a:rPr lang="fr-FR" dirty="0"/>
              <a:t>https://</a:t>
            </a:r>
            <a:r>
              <a:rPr lang="fr-FR" dirty="0" err="1"/>
              <a:t>www.youtube.com</a:t>
            </a:r>
            <a:r>
              <a:rPr lang="fr-FR" dirty="0"/>
              <a:t>/</a:t>
            </a:r>
            <a:r>
              <a:rPr lang="fr-FR" dirty="0" err="1"/>
              <a:t>watch?v</a:t>
            </a:r>
            <a:r>
              <a:rPr lang="fr-FR" dirty="0"/>
              <a:t>=kaB_xwl4qh4</a:t>
            </a:r>
            <a:endParaRPr dirty="0"/>
          </a:p>
        </p:txBody>
      </p:sp>
      <p:sp>
        <p:nvSpPr>
          <p:cNvPr id="145" name="Google Shape;145;p1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810000" y="201977"/>
            <a:ext cx="10572000" cy="6060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Q1 : Le programme de CEJM comprend t-il un thème intitulé « L’impact du numérique sur la vie de l’entreprise ? »</a:t>
            </a:r>
            <a:endParaRPr dirty="0"/>
          </a:p>
        </p:txBody>
      </p:sp>
      <p:sp>
        <p:nvSpPr>
          <p:cNvPr id="158" name="Google Shape;158;p2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5</a:t>
            </a:fld>
            <a:endParaRPr/>
          </a:p>
        </p:txBody>
      </p:sp>
      <p:pic>
        <p:nvPicPr>
          <p:cNvPr id="159" name="Google Shape;159;p21"/>
          <p:cNvPicPr preferRelativeResize="0"/>
          <p:nvPr/>
        </p:nvPicPr>
        <p:blipFill rotWithShape="1">
          <a:blip r:embed="rId3">
            <a:alphaModFix/>
          </a:blip>
          <a:srcRect l="21845" t="14994" r="19321" b="22944"/>
          <a:stretch/>
        </p:blipFill>
        <p:spPr>
          <a:xfrm>
            <a:off x="1009875" y="973150"/>
            <a:ext cx="9970276" cy="563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Q2 : Au sens économique « une place de marché » est une application web développée à des fins commerciales fournissant, via des tiers, des biens ou des services</a:t>
            </a:r>
            <a:endParaRPr dirty="0"/>
          </a:p>
        </p:txBody>
      </p:sp>
      <p:sp>
        <p:nvSpPr>
          <p:cNvPr id="165" name="Google Shape;165;p22"/>
          <p:cNvSpPr txBox="1">
            <a:spLocks noGrp="1"/>
          </p:cNvSpPr>
          <p:nvPr>
            <p:ph type="body" idx="1"/>
          </p:nvPr>
        </p:nvSpPr>
        <p:spPr>
          <a:xfrm>
            <a:off x="818700" y="2020650"/>
            <a:ext cx="10554600" cy="45618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l" rtl="0">
              <a:spcBef>
                <a:spcPts val="960"/>
              </a:spcBef>
              <a:spcAft>
                <a:spcPts val="0"/>
              </a:spcAft>
              <a:buClr>
                <a:schemeClr val="dk1"/>
              </a:buClr>
              <a:buSzPts val="1100"/>
              <a:buFont typeface="Arial"/>
              <a:buNone/>
            </a:pPr>
            <a:r>
              <a:rPr lang="fr-FR" dirty="0"/>
              <a:t>Définition + exemples : </a:t>
            </a:r>
            <a:r>
              <a:rPr lang="fr-FR" u="sng" dirty="0">
                <a:solidFill>
                  <a:schemeClr val="hlink"/>
                </a:solidFill>
                <a:hlinkClick r:id="rId3"/>
              </a:rPr>
              <a:t>https://www.commentcamarche.net/faq/40351-vente-en-ligne-choisir-une-place-de-marche</a:t>
            </a:r>
            <a:endParaRPr dirty="0"/>
          </a:p>
          <a:p>
            <a:pPr marL="0" lvl="0" indent="0" algn="l" rtl="0">
              <a:spcBef>
                <a:spcPts val="1800"/>
              </a:spcBef>
              <a:spcAft>
                <a:spcPts val="0"/>
              </a:spcAft>
              <a:buClr>
                <a:schemeClr val="dk1"/>
              </a:buClr>
              <a:buSzPts val="1100"/>
              <a:buFont typeface="Arial"/>
              <a:buNone/>
            </a:pPr>
            <a:r>
              <a:rPr lang="fr-FR" dirty="0">
                <a:solidFill>
                  <a:srgbClr val="5A4B5F"/>
                </a:solidFill>
              </a:rPr>
              <a:t>Places de marchés : existe-t-il un risque de distorsion commerciale ?</a:t>
            </a:r>
            <a:endParaRPr dirty="0">
              <a:solidFill>
                <a:srgbClr val="5A4B5F"/>
              </a:solidFill>
            </a:endParaRPr>
          </a:p>
          <a:p>
            <a:pPr marL="0" lvl="0" indent="0" algn="l" rtl="0">
              <a:spcBef>
                <a:spcPts val="1800"/>
              </a:spcBef>
              <a:spcAft>
                <a:spcPts val="0"/>
              </a:spcAft>
              <a:buClr>
                <a:schemeClr val="dk1"/>
              </a:buClr>
              <a:buSzPts val="1100"/>
              <a:buFont typeface="Arial"/>
              <a:buNone/>
            </a:pPr>
            <a:r>
              <a:rPr lang="fr-FR" u="sng" dirty="0">
                <a:solidFill>
                  <a:schemeClr val="hlink"/>
                </a:solidFill>
                <a:hlinkClick r:id="rId4"/>
              </a:rPr>
              <a:t>https://www.economie.gouv.fr/particuliers/places-de-marches-marketplace</a:t>
            </a:r>
            <a:endParaRPr u="sng" dirty="0">
              <a:solidFill>
                <a:schemeClr val="hlink"/>
              </a:solidFill>
              <a:hlinkClick r:id="rId4"/>
            </a:endParaRPr>
          </a:p>
          <a:p>
            <a:pPr marL="0" lvl="0" indent="0" algn="l" rtl="0">
              <a:spcBef>
                <a:spcPts val="1800"/>
              </a:spcBef>
              <a:spcAft>
                <a:spcPts val="0"/>
              </a:spcAft>
              <a:buClr>
                <a:schemeClr val="dk1"/>
              </a:buClr>
              <a:buSzPts val="1100"/>
              <a:buFont typeface="Arial"/>
              <a:buNone/>
            </a:pPr>
            <a:r>
              <a:rPr lang="fr-FR" sz="1100" dirty="0">
                <a:latin typeface="Arial"/>
                <a:ea typeface="Arial"/>
                <a:cs typeface="Arial"/>
                <a:sym typeface="Arial"/>
              </a:rPr>
              <a:t> </a:t>
            </a:r>
            <a:r>
              <a:rPr lang="fr-FR" dirty="0"/>
              <a:t>Reportage France 2 : </a:t>
            </a:r>
            <a:r>
              <a:rPr lang="fr-FR" u="sng" dirty="0">
                <a:solidFill>
                  <a:schemeClr val="hlink"/>
                </a:solidFill>
                <a:hlinkClick r:id="rId5"/>
              </a:rPr>
              <a:t>https://www.france.tv/france-2/journal-20h00/928179-journal-20h00.html</a:t>
            </a:r>
            <a:r>
              <a:rPr lang="fr-FR" dirty="0"/>
              <a:t> </a:t>
            </a:r>
            <a:r>
              <a:rPr lang="fr-FR" sz="1000" dirty="0"/>
              <a:t>(de la 14ième min à 18 min)</a:t>
            </a:r>
          </a:p>
          <a:p>
            <a:pPr marL="0" lvl="0" indent="0" algn="l" rtl="0">
              <a:spcBef>
                <a:spcPts val="1800"/>
              </a:spcBef>
              <a:spcAft>
                <a:spcPts val="0"/>
              </a:spcAft>
              <a:buClr>
                <a:schemeClr val="dk1"/>
              </a:buClr>
              <a:buSzPts val="1100"/>
              <a:buFont typeface="Arial"/>
              <a:buNone/>
            </a:pPr>
            <a:r>
              <a:rPr lang="fr-FR" dirty="0"/>
              <a:t>Plateforme considérée comme éditeur :</a:t>
            </a:r>
          </a:p>
          <a:p>
            <a:r>
              <a:rPr lang="fr-FR" dirty="0">
                <a:hlinkClick r:id="rId6"/>
              </a:rPr>
              <a:t>https://www.legalis.net/actualite/alibaba-com-hebergeur-et-non-editeur/</a:t>
            </a:r>
            <a:endParaRPr lang="fr-FR" dirty="0"/>
          </a:p>
          <a:p>
            <a:r>
              <a:rPr lang="fr-FR" dirty="0">
                <a:hlinkClick r:id="rId7"/>
              </a:rPr>
              <a:t>https://www.legalis.net/actualite/airbnb-est-editeur-et-responsable-des-sous-locations-illicites/</a:t>
            </a:r>
            <a:endParaRPr dirty="0"/>
          </a:p>
          <a:p>
            <a:pPr marL="0" lvl="0" indent="0" algn="l" rtl="0">
              <a:spcBef>
                <a:spcPts val="1800"/>
              </a:spcBef>
              <a:spcAft>
                <a:spcPts val="800"/>
              </a:spcAft>
              <a:buClr>
                <a:schemeClr val="dk1"/>
              </a:buClr>
              <a:buSzPts val="1100"/>
              <a:buFont typeface="Arial"/>
              <a:buNone/>
            </a:pPr>
            <a:endParaRPr dirty="0"/>
          </a:p>
        </p:txBody>
      </p:sp>
      <p:sp>
        <p:nvSpPr>
          <p:cNvPr id="166" name="Google Shape;166;p2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Q3 : La notion de </a:t>
            </a:r>
            <a:r>
              <a:rPr lang="fr-FR" sz="2000" dirty="0" err="1"/>
              <a:t>plateformisation</a:t>
            </a:r>
            <a:r>
              <a:rPr lang="fr-FR" sz="2000" dirty="0"/>
              <a:t> de l’économie correspond à un phénomène de ré-intermédiation</a:t>
            </a:r>
            <a:endParaRPr dirty="0"/>
          </a:p>
        </p:txBody>
      </p:sp>
      <p:sp>
        <p:nvSpPr>
          <p:cNvPr id="181" name="Google Shape;181;p24"/>
          <p:cNvSpPr txBox="1">
            <a:spLocks noGrp="1"/>
          </p:cNvSpPr>
          <p:nvPr>
            <p:ph type="body" idx="1"/>
          </p:nvPr>
        </p:nvSpPr>
        <p:spPr>
          <a:xfrm>
            <a:off x="818700" y="2020650"/>
            <a:ext cx="10554600" cy="45618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l" rtl="0">
              <a:spcBef>
                <a:spcPts val="960"/>
              </a:spcBef>
              <a:spcAft>
                <a:spcPts val="0"/>
              </a:spcAft>
              <a:buClr>
                <a:schemeClr val="dk1"/>
              </a:buClr>
              <a:buSzPts val="1100"/>
              <a:buFont typeface="Arial"/>
              <a:buNone/>
            </a:pPr>
            <a:r>
              <a:rPr lang="fr-FR" sz="2400" b="1">
                <a:solidFill>
                  <a:srgbClr val="000000"/>
                </a:solidFill>
              </a:rPr>
              <a:t>L’entreprise phygitale :</a:t>
            </a:r>
            <a:endParaRPr sz="2400" b="1">
              <a:solidFill>
                <a:srgbClr val="000000"/>
              </a:solidFill>
            </a:endParaRPr>
          </a:p>
          <a:p>
            <a:pPr marL="0" lvl="0" indent="0" algn="l" rtl="0">
              <a:spcBef>
                <a:spcPts val="960"/>
              </a:spcBef>
              <a:spcAft>
                <a:spcPts val="0"/>
              </a:spcAft>
              <a:buClr>
                <a:schemeClr val="dk1"/>
              </a:buClr>
              <a:buSzPts val="1100"/>
              <a:buFont typeface="Arial"/>
              <a:buNone/>
            </a:pPr>
            <a:r>
              <a:rPr lang="fr-FR" u="sng">
                <a:solidFill>
                  <a:schemeClr val="hlink"/>
                </a:solidFill>
                <a:latin typeface="Arial"/>
                <a:ea typeface="Arial"/>
                <a:cs typeface="Arial"/>
                <a:sym typeface="Arial"/>
                <a:hlinkClick r:id="rId3"/>
              </a:rPr>
              <a:t>https://www.lsa-conso.fr/le-phygital-c-est-quoi,231204</a:t>
            </a:r>
            <a:endParaRPr>
              <a:solidFill>
                <a:srgbClr val="000000"/>
              </a:solidFill>
            </a:endParaRPr>
          </a:p>
          <a:p>
            <a:pPr marL="0" lvl="0" indent="0" algn="l" rtl="0">
              <a:spcBef>
                <a:spcPts val="960"/>
              </a:spcBef>
              <a:spcAft>
                <a:spcPts val="0"/>
              </a:spcAft>
              <a:buClr>
                <a:schemeClr val="dk1"/>
              </a:buClr>
              <a:buSzPts val="1100"/>
              <a:buFont typeface="Arial"/>
              <a:buNone/>
            </a:pPr>
            <a:r>
              <a:rPr lang="fr-FR" u="sng">
                <a:solidFill>
                  <a:schemeClr val="hlink"/>
                </a:solidFill>
                <a:latin typeface="Arial"/>
                <a:ea typeface="Arial"/>
                <a:cs typeface="Arial"/>
                <a:sym typeface="Arial"/>
                <a:hlinkClick r:id="rId4"/>
              </a:rPr>
              <a:t>https://www.lsa-conso.fr/magasins-physiques-amazon-place-ses-pions-aux-etats-unis-et-en-europe,254079</a:t>
            </a:r>
            <a:endParaRPr>
              <a:solidFill>
                <a:srgbClr val="000000"/>
              </a:solidFill>
            </a:endParaRPr>
          </a:p>
          <a:p>
            <a:pPr marL="0" lvl="0" indent="0" algn="l" rtl="0">
              <a:spcBef>
                <a:spcPts val="1800"/>
              </a:spcBef>
              <a:spcAft>
                <a:spcPts val="0"/>
              </a:spcAft>
              <a:buClr>
                <a:schemeClr val="dk1"/>
              </a:buClr>
              <a:buSzPts val="1100"/>
              <a:buFont typeface="Arial"/>
              <a:buNone/>
            </a:pPr>
            <a:r>
              <a:rPr lang="fr-FR" sz="2400" b="1">
                <a:solidFill>
                  <a:srgbClr val="000000"/>
                </a:solidFill>
              </a:rPr>
              <a:t>Plateformisation de l’économie : </a:t>
            </a:r>
            <a:endParaRPr sz="2400" b="1">
              <a:solidFill>
                <a:srgbClr val="000000"/>
              </a:solidFill>
            </a:endParaRPr>
          </a:p>
          <a:p>
            <a:pPr marL="0" lvl="0" indent="0" algn="l" rtl="0">
              <a:spcBef>
                <a:spcPts val="1800"/>
              </a:spcBef>
              <a:spcAft>
                <a:spcPts val="0"/>
              </a:spcAft>
              <a:buClr>
                <a:schemeClr val="dk1"/>
              </a:buClr>
              <a:buSzPts val="1100"/>
              <a:buFont typeface="Arial"/>
              <a:buNone/>
            </a:pPr>
            <a:r>
              <a:rPr lang="fr-FR" u="sng">
                <a:solidFill>
                  <a:srgbClr val="000000"/>
                </a:solidFill>
                <a:hlinkClick r:id="rId5"/>
              </a:rPr>
              <a:t>http://www.journeeseconomie.org/blogjeco/index.php?post/2016/11/01/Plateformisation-de-l-%C3%A9conomie%2C-l-%C3%A2ge-des-entreprises-phygitales%2C-saisir-les-nouvelles-opportunit%C3%A9s-de-croissance-et-comp%C3%A9titivit%C3%A9</a:t>
            </a:r>
            <a:endParaRPr>
              <a:solidFill>
                <a:srgbClr val="000000"/>
              </a:solidFill>
            </a:endParaRPr>
          </a:p>
          <a:p>
            <a:pPr marL="0" lvl="0" indent="0" algn="l" rtl="0">
              <a:spcBef>
                <a:spcPts val="960"/>
              </a:spcBef>
              <a:spcAft>
                <a:spcPts val="0"/>
              </a:spcAft>
              <a:buClr>
                <a:schemeClr val="dk1"/>
              </a:buClr>
              <a:buSzPts val="1100"/>
              <a:buFont typeface="Arial"/>
              <a:buNone/>
            </a:pPr>
            <a:r>
              <a:rPr lang="fr-FR" sz="2400" b="1">
                <a:solidFill>
                  <a:srgbClr val="000000"/>
                </a:solidFill>
              </a:rPr>
              <a:t>Plateforme internet : </a:t>
            </a:r>
            <a:endParaRPr sz="2400" b="1">
              <a:solidFill>
                <a:srgbClr val="000000"/>
              </a:solidFill>
            </a:endParaRPr>
          </a:p>
          <a:p>
            <a:pPr marL="0" lvl="0" indent="0" algn="l" rtl="0">
              <a:spcBef>
                <a:spcPts val="960"/>
              </a:spcBef>
              <a:spcAft>
                <a:spcPts val="0"/>
              </a:spcAft>
              <a:buClr>
                <a:schemeClr val="dk1"/>
              </a:buClr>
              <a:buSzPts val="1100"/>
              <a:buFont typeface="Arial"/>
              <a:buNone/>
            </a:pPr>
            <a:r>
              <a:rPr lang="fr-FR" u="sng">
                <a:solidFill>
                  <a:srgbClr val="000000"/>
                </a:solidFill>
                <a:hlinkClick r:id="rId6"/>
              </a:rPr>
              <a:t>http://www.touteconomie.org/index.php?arc=bv1&amp;manif=475</a:t>
            </a:r>
            <a:endParaRPr>
              <a:solidFill>
                <a:srgbClr val="000000"/>
              </a:solidFill>
            </a:endParaRPr>
          </a:p>
          <a:p>
            <a:pPr marL="0" lvl="0" indent="0" algn="l" rtl="0">
              <a:spcBef>
                <a:spcPts val="960"/>
              </a:spcBef>
              <a:spcAft>
                <a:spcPts val="0"/>
              </a:spcAft>
              <a:buSzPts val="1800"/>
              <a:buNone/>
            </a:pPr>
            <a:endParaRPr>
              <a:solidFill>
                <a:srgbClr val="000000"/>
              </a:solidFill>
            </a:endParaRPr>
          </a:p>
        </p:txBody>
      </p:sp>
      <p:sp>
        <p:nvSpPr>
          <p:cNvPr id="182" name="Google Shape;182;p24"/>
          <p:cNvSpPr txBox="1">
            <a:spLocks noGrp="1"/>
          </p:cNvSpPr>
          <p:nvPr>
            <p:ph type="sldNum" idx="12"/>
          </p:nvPr>
        </p:nvSpPr>
        <p:spPr>
          <a:xfrm>
            <a:off x="10678331" y="5915888"/>
            <a:ext cx="1062300" cy="490500"/>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Q4 : La notion d’externalité de réseau </a:t>
            </a:r>
            <a:r>
              <a:rPr lang="fr-FR" sz="2000" dirty="0">
                <a:solidFill>
                  <a:schemeClr val="lt1"/>
                </a:solidFill>
              </a:rPr>
              <a:t>se réfère au fait que l’attractivité d’une place de marché est renforcée avec le nombre de ses utilisateurs</a:t>
            </a:r>
            <a:endParaRPr sz="2000" dirty="0">
              <a:solidFill>
                <a:schemeClr val="lt1"/>
              </a:solidFill>
            </a:endParaRPr>
          </a:p>
        </p:txBody>
      </p:sp>
      <p:sp>
        <p:nvSpPr>
          <p:cNvPr id="188" name="Google Shape;188;p25"/>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fr-FR"/>
              <a:t>E</a:t>
            </a:r>
            <a:r>
              <a:rPr lang="fr-FR">
                <a:solidFill>
                  <a:srgbClr val="000000"/>
                </a:solidFill>
              </a:rPr>
              <a:t>xternalités de réseau : </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Clr>
                <a:schemeClr val="dk1"/>
              </a:buClr>
              <a:buSzPts val="1100"/>
              <a:buFont typeface="Arial"/>
              <a:buNone/>
            </a:pPr>
            <a:r>
              <a:rPr lang="fr-FR" u="sng">
                <a:solidFill>
                  <a:srgbClr val="000000"/>
                </a:solidFill>
                <a:hlinkClick r:id="rId3"/>
              </a:rPr>
              <a:t>https://ideaseco.files.wordpress.com/2009/10/reseaux.pdf</a:t>
            </a:r>
            <a:endParaRPr u="sng">
              <a:solidFill>
                <a:srgbClr val="000000"/>
              </a:solidFill>
            </a:endParaRPr>
          </a:p>
          <a:p>
            <a:pPr marL="0" lvl="0" indent="0" algn="l" rtl="0">
              <a:spcBef>
                <a:spcPts val="960"/>
              </a:spcBef>
              <a:spcAft>
                <a:spcPts val="0"/>
              </a:spcAft>
              <a:buClr>
                <a:schemeClr val="dk1"/>
              </a:buClr>
              <a:buSzPts val="1100"/>
              <a:buFont typeface="Arial"/>
              <a:buNone/>
            </a:pPr>
            <a:r>
              <a:rPr lang="fr-FR" u="sng">
                <a:solidFill>
                  <a:srgbClr val="000000"/>
                </a:solidFill>
                <a:hlinkClick r:id="rId4"/>
              </a:rPr>
              <a:t>http://www.wiki-compta.com/externalite.php</a:t>
            </a:r>
            <a:endParaRPr>
              <a:solidFill>
                <a:srgbClr val="000000"/>
              </a:solidFill>
            </a:endParaRPr>
          </a:p>
          <a:p>
            <a:pPr marL="0" lvl="0" indent="0" algn="l" rtl="0">
              <a:spcBef>
                <a:spcPts val="960"/>
              </a:spcBef>
              <a:spcAft>
                <a:spcPts val="0"/>
              </a:spcAft>
              <a:buClr>
                <a:schemeClr val="dk1"/>
              </a:buClr>
              <a:buSzPts val="1100"/>
              <a:buFont typeface="Arial"/>
              <a:buNone/>
            </a:pPr>
            <a:r>
              <a:rPr lang="fr-FR" u="sng">
                <a:solidFill>
                  <a:srgbClr val="000000"/>
                </a:solidFill>
                <a:hlinkClick r:id="rId5"/>
              </a:rPr>
              <a:t>https://www.qwant.com/?q=externit%C3%A9%20de%20r%C3%A9seau&amp;t=videos&amp;o=0:c2f093f1d2a27ea7d2fd3dde24ae9e6d&amp;overlay=open</a:t>
            </a:r>
            <a:endParaRPr/>
          </a:p>
          <a:p>
            <a:pPr marL="0" lvl="0" indent="0" algn="l" rtl="0">
              <a:spcBef>
                <a:spcPts val="960"/>
              </a:spcBef>
              <a:spcAft>
                <a:spcPts val="0"/>
              </a:spcAft>
              <a:buClr>
                <a:schemeClr val="dk1"/>
              </a:buClr>
              <a:buSzPts val="1100"/>
              <a:buFont typeface="Arial"/>
              <a:buNone/>
            </a:pPr>
            <a:endParaRPr/>
          </a:p>
          <a:p>
            <a:pPr marL="0" lvl="0" indent="0" algn="l" rtl="0">
              <a:spcBef>
                <a:spcPts val="960"/>
              </a:spcBef>
              <a:spcAft>
                <a:spcPts val="0"/>
              </a:spcAft>
              <a:buClr>
                <a:schemeClr val="dk1"/>
              </a:buClr>
              <a:buSzPts val="1100"/>
              <a:buFont typeface="Arial"/>
              <a:buNone/>
            </a:pPr>
            <a:r>
              <a:rPr lang="fr-FR"/>
              <a:t>Emission CAPITAL du 24/03/2019 sur AMAZON : </a:t>
            </a:r>
            <a:r>
              <a:rPr lang="fr-FR">
                <a:solidFill>
                  <a:srgbClr val="000000"/>
                </a:solidFill>
                <a:highlight>
                  <a:schemeClr val="lt1"/>
                </a:highlight>
                <a:uFill>
                  <a:noFill/>
                </a:uFill>
                <a:hlinkClick r:id="rId6"/>
              </a:rPr>
              <a:t>https://www.6play.fr/capital-p_860</a:t>
            </a:r>
            <a:endParaRPr>
              <a:solidFill>
                <a:srgbClr val="000000"/>
              </a:solidFill>
              <a:highlight>
                <a:schemeClr val="lt1"/>
              </a:highlight>
            </a:endParaRPr>
          </a:p>
          <a:p>
            <a:pPr marL="0" lvl="0" indent="0" algn="l" rtl="0">
              <a:spcBef>
                <a:spcPts val="960"/>
              </a:spcBef>
              <a:spcAft>
                <a:spcPts val="0"/>
              </a:spcAft>
              <a:buClr>
                <a:schemeClr val="dk1"/>
              </a:buClr>
              <a:buSzPts val="1100"/>
              <a:buFont typeface="Arial"/>
              <a:buNone/>
            </a:pPr>
            <a:endParaRPr sz="1100" u="sng">
              <a:solidFill>
                <a:schemeClr val="hlink"/>
              </a:solidFill>
              <a:latin typeface="Arial"/>
              <a:ea typeface="Arial"/>
              <a:cs typeface="Arial"/>
              <a:sym typeface="Arial"/>
              <a:hlinkClick r:id="rId4"/>
            </a:endParaRPr>
          </a:p>
          <a:p>
            <a:pPr marL="0" lvl="0" indent="0" algn="l" rtl="0">
              <a:spcBef>
                <a:spcPts val="960"/>
              </a:spcBef>
              <a:spcAft>
                <a:spcPts val="0"/>
              </a:spcAft>
              <a:buSzPts val="1800"/>
              <a:buNone/>
            </a:pPr>
            <a:endParaRPr>
              <a:solidFill>
                <a:srgbClr val="000000"/>
              </a:solidFill>
            </a:endParaRPr>
          </a:p>
        </p:txBody>
      </p:sp>
      <p:sp>
        <p:nvSpPr>
          <p:cNvPr id="189" name="Google Shape;189;p2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Q.5 : La consommation évolue vers le développement de l’économie de l’usage</a:t>
            </a:r>
            <a:endParaRPr dirty="0"/>
          </a:p>
        </p:txBody>
      </p:sp>
      <p:sp>
        <p:nvSpPr>
          <p:cNvPr id="195" name="Google Shape;195;p26"/>
          <p:cNvSpPr txBox="1">
            <a:spLocks noGrp="1"/>
          </p:cNvSpPr>
          <p:nvPr>
            <p:ph type="body" idx="1"/>
          </p:nvPr>
        </p:nvSpPr>
        <p:spPr>
          <a:xfrm>
            <a:off x="818700" y="1896025"/>
            <a:ext cx="10554600" cy="4800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fr-FR" dirty="0">
                <a:solidFill>
                  <a:srgbClr val="000000"/>
                </a:solidFill>
              </a:rPr>
              <a:t>Panorama de la consommation collaborative via les plateformes numériques :</a:t>
            </a:r>
            <a:endParaRPr dirty="0">
              <a:solidFill>
                <a:srgbClr val="000000"/>
              </a:solidFill>
            </a:endParaRPr>
          </a:p>
          <a:p>
            <a:pPr marL="0" lvl="0" indent="0" algn="l" rtl="0">
              <a:spcBef>
                <a:spcPts val="0"/>
              </a:spcBef>
              <a:spcAft>
                <a:spcPts val="0"/>
              </a:spcAft>
              <a:buNone/>
            </a:pPr>
            <a:r>
              <a:rPr lang="fr-FR" u="sng" dirty="0">
                <a:solidFill>
                  <a:srgbClr val="000000"/>
                </a:solidFill>
                <a:hlinkClick r:id="rId3"/>
              </a:rPr>
              <a:t>https://www.marsouin.org/IMG/pdf/un_panorama_de_la_consommation_collaborative_via_les_plateformes_numeriques.pdf</a:t>
            </a:r>
            <a:endParaRPr dirty="0">
              <a:solidFill>
                <a:srgbClr val="000000"/>
              </a:solidFill>
            </a:endParaRPr>
          </a:p>
          <a:p>
            <a:pPr marL="0" lvl="0" indent="0" algn="just" rtl="0">
              <a:lnSpc>
                <a:spcPct val="115000"/>
              </a:lnSpc>
              <a:spcBef>
                <a:spcPts val="0"/>
              </a:spcBef>
              <a:spcAft>
                <a:spcPts val="0"/>
              </a:spcAft>
              <a:buClr>
                <a:schemeClr val="dk1"/>
              </a:buClr>
              <a:buSzPts val="1100"/>
              <a:buFont typeface="Arial"/>
              <a:buNone/>
            </a:pPr>
            <a:endParaRPr dirty="0">
              <a:solidFill>
                <a:srgbClr val="000000"/>
              </a:solidFill>
            </a:endParaRPr>
          </a:p>
          <a:p>
            <a:pPr marL="0" lvl="0" indent="0" algn="just" rtl="0">
              <a:lnSpc>
                <a:spcPct val="115000"/>
              </a:lnSpc>
              <a:spcBef>
                <a:spcPts val="0"/>
              </a:spcBef>
              <a:spcAft>
                <a:spcPts val="0"/>
              </a:spcAft>
              <a:buClr>
                <a:schemeClr val="dk1"/>
              </a:buClr>
              <a:buSzPts val="1100"/>
              <a:buFont typeface="Arial"/>
              <a:buNone/>
            </a:pPr>
            <a:r>
              <a:rPr lang="fr-FR" dirty="0">
                <a:solidFill>
                  <a:srgbClr val="000000"/>
                </a:solidFill>
              </a:rPr>
              <a:t>Nouveaux modèles économiques :</a:t>
            </a:r>
            <a:endParaRPr dirty="0">
              <a:solidFill>
                <a:srgbClr val="000000"/>
              </a:solidFill>
            </a:endParaRPr>
          </a:p>
          <a:p>
            <a:pPr marL="0" lvl="0" indent="0" algn="just" rtl="0">
              <a:lnSpc>
                <a:spcPct val="115000"/>
              </a:lnSpc>
              <a:spcBef>
                <a:spcPts val="0"/>
              </a:spcBef>
              <a:spcAft>
                <a:spcPts val="0"/>
              </a:spcAft>
              <a:buClr>
                <a:schemeClr val="dk1"/>
              </a:buClr>
              <a:buSzPts val="1100"/>
              <a:buFont typeface="Arial"/>
              <a:buNone/>
            </a:pPr>
            <a:r>
              <a:rPr lang="fr-FR" u="sng" dirty="0">
                <a:solidFill>
                  <a:srgbClr val="000000"/>
                </a:solidFill>
                <a:hlinkClick r:id="rId4"/>
              </a:rPr>
              <a:t>https://www.lesechos.fr/idees-debats/cercle/cercle-185349-lost-in-translation-tarification-dynamique-yield-management-pricing-comprendre-ces-concepts-et-leur-impact-business-2194427.php</a:t>
            </a:r>
            <a:endParaRPr sz="1100" dirty="0">
              <a:solidFill>
                <a:srgbClr val="000000"/>
              </a:solidFill>
              <a:highlight>
                <a:srgbClr val="FFFFFF"/>
              </a:highlight>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fr-FR" u="sng" dirty="0">
                <a:solidFill>
                  <a:srgbClr val="000000"/>
                </a:solidFill>
                <a:highlight>
                  <a:srgbClr val="FFFFFF"/>
                </a:highlight>
                <a:hlinkClick r:id="rId5"/>
              </a:rPr>
              <a:t>https://www.definitions-marketing.com/definition/freemium/</a:t>
            </a:r>
            <a:endParaRPr u="sng" dirty="0">
              <a:solidFill>
                <a:srgbClr val="000000"/>
              </a:solidFill>
              <a:highlight>
                <a:srgbClr val="FFFFFF"/>
              </a:highlight>
              <a:hlinkClick r:id="rId5"/>
            </a:endParaRPr>
          </a:p>
          <a:p>
            <a:pPr marL="0" lvl="0" indent="0" algn="just" rtl="0">
              <a:lnSpc>
                <a:spcPct val="115000"/>
              </a:lnSpc>
              <a:spcBef>
                <a:spcPts val="0"/>
              </a:spcBef>
              <a:spcAft>
                <a:spcPts val="0"/>
              </a:spcAft>
              <a:buClr>
                <a:schemeClr val="dk1"/>
              </a:buClr>
              <a:buSzPts val="1100"/>
              <a:buFont typeface="Arial"/>
              <a:buNone/>
            </a:pPr>
            <a:r>
              <a:rPr lang="fr-FR" u="sng" dirty="0">
                <a:solidFill>
                  <a:srgbClr val="000000"/>
                </a:solidFill>
                <a:highlight>
                  <a:srgbClr val="FFFFFF"/>
                </a:highlight>
                <a:hlinkClick r:id="rId6"/>
              </a:rPr>
              <a:t>https://www.my-business-plan.fr/modele-freemium</a:t>
            </a:r>
            <a:endParaRPr u="sng" dirty="0">
              <a:solidFill>
                <a:srgbClr val="000000"/>
              </a:solidFill>
              <a:highlight>
                <a:srgbClr val="FFFFFF"/>
              </a:highlight>
              <a:hlinkClick r:id="rId6"/>
            </a:endParaRPr>
          </a:p>
          <a:p>
            <a:pPr marL="0" lvl="0" indent="0" algn="l" rtl="0">
              <a:spcBef>
                <a:spcPts val="0"/>
              </a:spcBef>
              <a:spcAft>
                <a:spcPts val="0"/>
              </a:spcAft>
              <a:buNone/>
            </a:pPr>
            <a:endParaRPr dirty="0">
              <a:solidFill>
                <a:srgbClr val="000000"/>
              </a:solidFill>
            </a:endParaRPr>
          </a:p>
        </p:txBody>
      </p:sp>
      <p:sp>
        <p:nvSpPr>
          <p:cNvPr id="196" name="Google Shape;196;p2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sld>
</file>

<file path=ppt/theme/theme1.xml><?xml version="1.0" encoding="utf-8"?>
<a:theme xmlns:a="http://schemas.openxmlformats.org/drawingml/2006/main" name="Concis">
  <a:themeElements>
    <a:clrScheme name="Quotable">
      <a:dk1>
        <a:srgbClr val="000000"/>
      </a:dk1>
      <a:lt1>
        <a:srgbClr val="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842</Words>
  <Application>Microsoft Macintosh PowerPoint</Application>
  <PresentationFormat>Grand écran</PresentationFormat>
  <Paragraphs>74</Paragraphs>
  <Slides>9</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Calibri</vt:lpstr>
      <vt:lpstr>Arial</vt:lpstr>
      <vt:lpstr>Wingdings</vt:lpstr>
      <vt:lpstr>Noto Sans Symbols</vt:lpstr>
      <vt:lpstr>Century Gothic</vt:lpstr>
      <vt:lpstr>Concis</vt:lpstr>
      <vt:lpstr>BTS SIO Formation académique 2019-20 CEJM</vt:lpstr>
      <vt:lpstr>Les objectifs de la formation : Déroulement prévisionnel</vt:lpstr>
      <vt:lpstr>Les objectifs du CEJM</vt:lpstr>
      <vt:lpstr>« La plateformisation de l’économie »</vt:lpstr>
      <vt:lpstr>Q1 : Le programme de CEJM comprend t-il un thème intitulé « L’impact du numérique sur la vie de l’entreprise ? »</vt:lpstr>
      <vt:lpstr>Q2 : Au sens économique « une place de marché » est une application web développée à des fins commerciales fournissant, via des tiers, des biens ou des services</vt:lpstr>
      <vt:lpstr>Q3 : La notion de plateformisation de l’économie correspond à un phénomène de ré-intermédiation</vt:lpstr>
      <vt:lpstr>Q4 : La notion d’externalité de réseau se réfère au fait que l’attractivité d’une place de marché est renforcée avec le nombre de ses utilisateurs</vt:lpstr>
      <vt:lpstr>Q.5 : La consommation évolue vers le développement de l’économie de l’usage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CEJM Formation académique 2018-2019 CEJM</dc:title>
  <dc:creator>PROTIN PIERRE-HUBERT</dc:creator>
  <cp:lastModifiedBy>CLAUDE Marie</cp:lastModifiedBy>
  <cp:revision>10</cp:revision>
  <dcterms:modified xsi:type="dcterms:W3CDTF">2020-06-21T18:51:34Z</dcterms:modified>
</cp:coreProperties>
</file>